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6" r:id="rId2"/>
    <p:sldId id="258" r:id="rId3"/>
    <p:sldId id="260" r:id="rId4"/>
    <p:sldId id="259" r:id="rId5"/>
    <p:sldId id="265" r:id="rId6"/>
    <p:sldId id="305" r:id="rId7"/>
    <p:sldId id="308" r:id="rId8"/>
    <p:sldId id="306" r:id="rId9"/>
    <p:sldId id="307" r:id="rId10"/>
    <p:sldId id="269" r:id="rId11"/>
    <p:sldId id="270" r:id="rId12"/>
    <p:sldId id="273" r:id="rId13"/>
    <p:sldId id="291" r:id="rId14"/>
    <p:sldId id="272" r:id="rId15"/>
    <p:sldId id="274" r:id="rId16"/>
    <p:sldId id="277" r:id="rId17"/>
    <p:sldId id="301" r:id="rId18"/>
    <p:sldId id="278" r:id="rId19"/>
    <p:sldId id="275" r:id="rId20"/>
    <p:sldId id="279" r:id="rId21"/>
    <p:sldId id="281" r:id="rId22"/>
    <p:sldId id="283" r:id="rId23"/>
    <p:sldId id="284" r:id="rId24"/>
    <p:sldId id="262" r:id="rId25"/>
    <p:sldId id="282" r:id="rId26"/>
    <p:sldId id="285" r:id="rId27"/>
    <p:sldId id="286" r:id="rId28"/>
    <p:sldId id="311" r:id="rId29"/>
    <p:sldId id="288" r:id="rId30"/>
    <p:sldId id="289" r:id="rId31"/>
    <p:sldId id="290" r:id="rId32"/>
    <p:sldId id="309" r:id="rId33"/>
    <p:sldId id="287" r:id="rId34"/>
    <p:sldId id="292" r:id="rId35"/>
    <p:sldId id="271" r:id="rId36"/>
    <p:sldId id="297" r:id="rId37"/>
    <p:sldId id="312" r:id="rId38"/>
    <p:sldId id="293" r:id="rId39"/>
    <p:sldId id="300" r:id="rId40"/>
    <p:sldId id="295" r:id="rId41"/>
    <p:sldId id="310" r:id="rId42"/>
    <p:sldId id="304" r:id="rId43"/>
    <p:sldId id="298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8" autoAdjust="0"/>
    <p:restoredTop sz="87333" autoAdjust="0"/>
  </p:normalViewPr>
  <p:slideViewPr>
    <p:cSldViewPr snapToGrid="0">
      <p:cViewPr>
        <p:scale>
          <a:sx n="40" d="100"/>
          <a:sy n="40" d="100"/>
        </p:scale>
        <p:origin x="-1908" y="-6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microsoft.com/office/2015/10/relationships/revisionInfo" Target="revisionInfo.xml"/></Relationships>
</file>

<file path=ppt/media/image1.png>
</file>

<file path=ppt/media/image10.jpeg>
</file>

<file path=ppt/media/image11.png>
</file>

<file path=ppt/media/image12.gif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gif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96EF4-AFF9-4548-80A7-2D998FE53E0E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7834FD-711B-4B0F-A8E2-86397DFBA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072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517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12:24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19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12:25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Computer </a:t>
            </a:r>
            <a:r>
              <a:rPr lang="en-US" dirty="0"/>
              <a:t>lab is available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However, if you have a laptop, bring it!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Share with your neighbor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055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444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12:27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course will pace with Quant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313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12:30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4535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12:30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37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12:31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9899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12:32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448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12:33 – Have everyone try to open </a:t>
            </a:r>
            <a:r>
              <a:rPr lang="en-US" dirty="0" err="1" smtClean="0"/>
              <a:t>Stata</a:t>
            </a:r>
            <a:r>
              <a:rPr lang="en-US" dirty="0" smtClean="0"/>
              <a:t> and follow along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4880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12:37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22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7189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12:40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460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12:43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655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12:46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5881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12:46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744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12:50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346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12:52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346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12:55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0417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1:00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954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1:08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954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1:12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34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12:15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4613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1:14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2979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1:15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I </a:t>
            </a:r>
            <a:r>
              <a:rPr lang="en-US" dirty="0"/>
              <a:t>know there’s some big enthusiasm about R and other stats programs, particularly amongst the first </a:t>
            </a:r>
            <a:r>
              <a:rPr lang="en-US" dirty="0" smtClean="0"/>
              <a:t>years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9888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1:17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006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1:20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006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1:22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Invest </a:t>
            </a:r>
            <a:r>
              <a:rPr lang="en-US" dirty="0"/>
              <a:t>the time up front!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714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1:23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If </a:t>
            </a:r>
            <a:r>
              <a:rPr lang="en-US" dirty="0"/>
              <a:t>I still haven’t convinced you to take the course for credit, then yes, auditing is an option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 will add you to </a:t>
            </a:r>
            <a:r>
              <a:rPr lang="en-US" dirty="0" err="1"/>
              <a:t>bCourses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253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1:25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028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1:28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0280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1:28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0280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1:28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68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109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12:18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284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86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2399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12:22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9329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12:22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7834FD-711B-4B0F-A8E2-86397DFBAF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728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6C95FA0-F90A-4DE4-9640-D322D72C1A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533D0AB-112D-45AA-B8DB-9AB29EE3F1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41BC631-4CD7-4C7A-AAE8-4B10DED37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CF296-DE9E-4621-B81F-344458A41771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780C120-E734-4DDC-9A8A-A1B2DC02E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FCE6B19-43A7-4F9F-A389-518011D11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E0CD-DE12-403F-9511-2B8BE06B3E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840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698419-FF83-41EF-940E-C5A6CCB33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4A555434-186A-4036-9EA2-448F30FBBB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E76E822-8F67-4EB1-805F-A3BC28695F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E4D207A-DA89-4FFD-86E4-4C8A34E3F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CF296-DE9E-4621-B81F-344458A41771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A8FCA7A-D14B-4891-BA4D-EED21E106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EFF9A70-94E0-4296-B0F1-FA8736BA5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E0CD-DE12-403F-9511-2B8BE06B3E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773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EAA3813-3AD7-4550-A359-233EB0DC5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2706D1F8-8219-4F2D-8810-3D571B34C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79570A4-ABE0-4511-B2D8-7EDB334C5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CF296-DE9E-4621-B81F-344458A41771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54913DB-7526-42D3-9BCF-759796AEC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9197189-7AEC-49B2-ADCE-121DC4974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E0CD-DE12-403F-9511-2B8BE06B3E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9425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3674C916-7960-49DF-A448-D9F8286CEB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56672E4-DB48-4E1E-98DD-C06048DEFA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8230933-2A06-4C61-8E05-9F0E8A496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CF296-DE9E-4621-B81F-344458A41771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D7EC8FB-35C6-4BDB-8C44-B5ED038D1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00D8258-655A-4876-AA0E-9EBC694F7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E0CD-DE12-403F-9511-2B8BE06B3E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919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- Road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73416A1-2938-4C4D-A346-0BC7D2152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769"/>
            <a:ext cx="10515600" cy="4671951"/>
          </a:xfrm>
        </p:spPr>
        <p:txBody>
          <a:bodyPr/>
          <a:lstStyle>
            <a:lvl1pPr>
              <a:defRPr sz="40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73D59B-8547-4DBB-A298-7DA963CBD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6"/>
            <a:ext cx="10515600" cy="1270244"/>
          </a:xfrm>
          <a:ln w="41275">
            <a:noFill/>
          </a:ln>
        </p:spPr>
        <p:txBody>
          <a:bodyPr>
            <a:normAutofit/>
          </a:bodyPr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7A126427-E266-4BF8-AD15-7CD093518CA7}"/>
              </a:ext>
            </a:extLst>
          </p:cNvPr>
          <p:cNvCxnSpPr/>
          <p:nvPr userDrawn="1"/>
        </p:nvCxnSpPr>
        <p:spPr>
          <a:xfrm>
            <a:off x="838200" y="1239475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7AA92386-D77A-453E-A1B3-3F5FDAE5AC7A}"/>
              </a:ext>
            </a:extLst>
          </p:cNvPr>
          <p:cNvCxnSpPr/>
          <p:nvPr userDrawn="1"/>
        </p:nvCxnSpPr>
        <p:spPr>
          <a:xfrm>
            <a:off x="838200" y="6172508"/>
            <a:ext cx="10515600" cy="0"/>
          </a:xfrm>
          <a:prstGeom prst="line">
            <a:avLst/>
          </a:prstGeom>
          <a:ln w="3492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="" xmlns:a16="http://schemas.microsoft.com/office/drawing/2014/main" id="{4B67E105-440B-4A53-AE8C-1534040980D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67505" y="6250955"/>
            <a:ext cx="4132385" cy="483336"/>
          </a:xfrm>
        </p:spPr>
        <p:txBody>
          <a:bodyPr>
            <a:normAutofit/>
          </a:bodyPr>
          <a:lstStyle>
            <a:lvl1pPr marL="0" indent="0" algn="r">
              <a:buNone/>
              <a:defRPr sz="3200" u="sng">
                <a:solidFill>
                  <a:schemeClr val="bg2">
                    <a:lumMod val="50000"/>
                  </a:schemeClr>
                </a:solidFill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Now: 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="" xmlns:a16="http://schemas.microsoft.com/office/drawing/2014/main" id="{0EA34343-5C2C-420E-8AD4-9A039090F8F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7221415" y="6260124"/>
            <a:ext cx="4132385" cy="483336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2">
                    <a:lumMod val="75000"/>
                  </a:schemeClr>
                </a:solidFill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Up Next: </a:t>
            </a:r>
          </a:p>
        </p:txBody>
      </p:sp>
      <p:sp>
        <p:nvSpPr>
          <p:cNvPr id="25" name="Arrow: Chevron 24">
            <a:extLst>
              <a:ext uri="{FF2B5EF4-FFF2-40B4-BE49-F238E27FC236}">
                <a16:creationId xmlns="" xmlns:a16="http://schemas.microsoft.com/office/drawing/2014/main" id="{6AFCE2CC-13B2-435C-9659-2BFEAE586296}"/>
              </a:ext>
            </a:extLst>
          </p:cNvPr>
          <p:cNvSpPr/>
          <p:nvPr userDrawn="1"/>
        </p:nvSpPr>
        <p:spPr>
          <a:xfrm>
            <a:off x="5931877" y="6250955"/>
            <a:ext cx="445477" cy="470499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Arrow: Chevron 25">
            <a:extLst>
              <a:ext uri="{FF2B5EF4-FFF2-40B4-BE49-F238E27FC236}">
                <a16:creationId xmlns="" xmlns:a16="http://schemas.microsoft.com/office/drawing/2014/main" id="{499A6AD5-96B4-4A6F-BBE3-671FDC7ACDC7}"/>
              </a:ext>
            </a:extLst>
          </p:cNvPr>
          <p:cNvSpPr/>
          <p:nvPr userDrawn="1"/>
        </p:nvSpPr>
        <p:spPr>
          <a:xfrm>
            <a:off x="5591906" y="6272961"/>
            <a:ext cx="445477" cy="470499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="" xmlns:a16="http://schemas.microsoft.com/office/drawing/2014/main" id="{9C433D08-AB62-4699-AC9E-734DC196C8B3}"/>
              </a:ext>
            </a:extLst>
          </p:cNvPr>
          <p:cNvSpPr/>
          <p:nvPr userDrawn="1"/>
        </p:nvSpPr>
        <p:spPr>
          <a:xfrm>
            <a:off x="6271848" y="6263792"/>
            <a:ext cx="445477" cy="470499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555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73D59B-8547-4DBB-A298-7DA963CBD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6"/>
            <a:ext cx="10515600" cy="1270244"/>
          </a:xfrm>
          <a:ln w="41275">
            <a:noFill/>
          </a:ln>
        </p:spPr>
        <p:txBody>
          <a:bodyPr>
            <a:normAutofit/>
          </a:bodyPr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7A126427-E266-4BF8-AD15-7CD093518CA7}"/>
              </a:ext>
            </a:extLst>
          </p:cNvPr>
          <p:cNvCxnSpPr/>
          <p:nvPr userDrawn="1"/>
        </p:nvCxnSpPr>
        <p:spPr>
          <a:xfrm>
            <a:off x="838200" y="1239475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="" xmlns:a16="http://schemas.microsoft.com/office/drawing/2014/main" id="{930A8A15-B6AB-445A-B7EF-E019A404D118}"/>
              </a:ext>
            </a:extLst>
          </p:cNvPr>
          <p:cNvCxnSpPr/>
          <p:nvPr userDrawn="1"/>
        </p:nvCxnSpPr>
        <p:spPr>
          <a:xfrm>
            <a:off x="838200" y="6172508"/>
            <a:ext cx="10515600" cy="0"/>
          </a:xfrm>
          <a:prstGeom prst="line">
            <a:avLst/>
          </a:prstGeom>
          <a:ln w="3492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="" xmlns:a16="http://schemas.microsoft.com/office/drawing/2014/main" id="{93C2DF4C-6CFF-4147-9FE0-26B71222D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769"/>
            <a:ext cx="10515600" cy="4671951"/>
          </a:xfrm>
        </p:spPr>
        <p:txBody>
          <a:bodyPr/>
          <a:lstStyle>
            <a:lvl1pPr>
              <a:defRPr sz="40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4567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0A57372-CF5D-44F2-899B-57695956D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7581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FC106F-9D41-4039-A3EA-19DCDF0E5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09AF94D-D226-400C-88BB-910A8C2B17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F3CF9E5-EA21-4AA9-9E4D-DD35C4D94B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2409E70-D597-4001-8EC2-799F571CF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CF296-DE9E-4621-B81F-344458A41771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3F816F8-32DF-4C0C-9012-38E352A2C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B56DF20-ECC7-4CAE-8336-D61E80F8F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E0CD-DE12-403F-9511-2B8BE06B3E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09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A2CC0C-2102-4337-9B12-16147B40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D7CCDEF-BF7B-4BA0-A85D-3C36CBCF6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4A136B5-32B0-44AA-A03D-0CD83369FF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64C7D204-12FF-4B9F-A6C7-AE9008F448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70300B0-37A5-41D8-B321-3CD4A99D4F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12D587F9-1BB3-468E-9207-704FAAE5B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CF296-DE9E-4621-B81F-344458A41771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FD3D488-CEF7-452B-97AC-8DFE11E22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5217F3AC-F7B3-4EC4-BCA1-0A1E8C47D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E0CD-DE12-403F-9511-2B8BE06B3E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8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FE4E6C6-8790-4A73-BDF5-74D30F542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595D252-AB3D-438D-B4AD-A5F3AB63F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CF296-DE9E-4621-B81F-344458A41771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06A46B6-F28D-4027-BC3D-9E8AE9EF2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85133E0-6EB3-4B5A-9EFA-C467E8206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E0CD-DE12-403F-9511-2B8BE06B3E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420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1E743ED-0990-449C-ABAD-D71058CC9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CF296-DE9E-4621-B81F-344458A41771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46ADD6C0-2EC1-4B54-916B-221EE9627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A803E2CC-E1CC-4D8F-BDF1-4EB1FF7D8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E0CD-DE12-403F-9511-2B8BE06B3E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544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B3EA53C-3585-4C27-9C81-1B17EE378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077C692-63E6-403D-B006-562E8E26B7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950428A-A4A7-4A9F-AE24-43E8EDB00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3F276BC-86FE-4D6E-86F7-15AF0761C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CF296-DE9E-4621-B81F-344458A41771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AFD5175-B095-4EC4-A8A3-30AB7CE62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AA1BBCF-3CF9-417C-9A9C-CEA1EF336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E0CD-DE12-403F-9511-2B8BE06B3E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79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7F9FA8E-6F47-4351-AF76-DEDE3E173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ACBFE1D-61DC-4DF7-9318-16C19740A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E638BE6-660E-4E99-BC3D-F4180D864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CF296-DE9E-4621-B81F-344458A41771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7057248-6085-4210-8AD7-196C200B86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9E03C3E-B39F-46E1-8BCB-E3AC302B3F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DFE0CD-DE12-403F-9511-2B8BE06B3E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224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a.com/order/new/edu/gradplans/student-pricing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views/WALLBORDERTWEETS/Dashboard1?:embed=y&amp;:embed_code_version=3&amp;:loadOrderID=0&amp;:display_count=yes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hyperlink" Target="https://public.tableau.com/views/ColorPalettesforTableau/color?:embed=y&amp;:embed_code_version=3&amp;:loadOrderID=0&amp;:display_count=yes" TargetMode="External"/><Relationship Id="rId4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views/NYCSnowPlowFreqMarch2018/FinalViz?:embed=y&amp;:embed_code_version=3&amp;:loadOrderID=0&amp;:display_count=yes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85A09B2-1596-43FC-9C7A-DC271B105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 smtClean="0"/>
              <a:t>PP 297 – </a:t>
            </a:r>
            <a:r>
              <a:rPr lang="en-US" sz="5400" b="1" dirty="0" err="1" smtClean="0"/>
              <a:t>Stata</a:t>
            </a:r>
            <a:r>
              <a:rPr lang="en-US" sz="5400" b="1" dirty="0" smtClean="0"/>
              <a:t> for Policy Analysts</a:t>
            </a:r>
            <a:endParaRPr lang="en-US" sz="5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A2494A2-200E-46D1-8979-E5F29F52A8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Welcome!</a:t>
            </a:r>
          </a:p>
          <a:p>
            <a:r>
              <a:rPr lang="en-US" sz="4000" dirty="0"/>
              <a:t>250 is a large space, please fill the 2</a:t>
            </a:r>
            <a:r>
              <a:rPr lang="en-US" sz="4000" baseline="30000" dirty="0"/>
              <a:t>nd</a:t>
            </a:r>
            <a:r>
              <a:rPr lang="en-US" sz="4000" dirty="0"/>
              <a:t> and 3</a:t>
            </a:r>
            <a:r>
              <a:rPr lang="en-US" sz="4000" baseline="30000" dirty="0"/>
              <a:t>rd</a:t>
            </a:r>
            <a:r>
              <a:rPr lang="en-US" sz="4000" dirty="0"/>
              <a:t> rows, first!</a:t>
            </a:r>
          </a:p>
        </p:txBody>
      </p:sp>
      <p:pic>
        <p:nvPicPr>
          <p:cNvPr id="5122" name="Picture 2" descr="Image result for data analysis m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45" y="1871497"/>
            <a:ext cx="4762500" cy="478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&quot;No&quot; Symbol 4"/>
          <p:cNvSpPr/>
          <p:nvPr/>
        </p:nvSpPr>
        <p:spPr>
          <a:xfrm>
            <a:off x="520262" y="1871497"/>
            <a:ext cx="5502166" cy="4545069"/>
          </a:xfrm>
          <a:prstGeom prst="noSmoking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117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3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5000"/>
                            </p:stCondLst>
                            <p:childTnLst>
                              <p:par>
                                <p:cTn id="1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9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0"/>
                            </p:stCondLst>
                            <p:childTnLst>
                              <p:par>
                                <p:cTn id="17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5200"/>
                            </p:stCondLst>
                            <p:childTnLst>
                              <p:par>
                                <p:cTn id="23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56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78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800"/>
                            </p:stCondLst>
                            <p:childTnLst>
                              <p:par>
                                <p:cTn id="27" presetID="2" presetClass="exit" presetSubtype="4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20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0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0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41300"/>
                            </p:stCondLst>
                            <p:childTnLst>
                              <p:par>
                                <p:cTn id="3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224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2399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63700"/>
                            </p:stCondLst>
                            <p:childTnLst>
                              <p:par>
                                <p:cTn id="3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15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491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79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793" tmFilter="0, 0; 0.125,0.2665; 0.25,0.4; 0.375,0.465; 0.5,0.5;  0.625,0.535; 0.75,0.6; 0.875,0.7335; 1,1">
                                          <p:stCondLst>
                                            <p:cond delay="1793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896" tmFilter="0, 0; 0.125,0.2665; 0.25,0.4; 0.375,0.465; 0.5,0.5;  0.625,0.535; 0.75,0.6; 0.875,0.7335; 1,1">
                                          <p:stCondLst>
                                            <p:cond delay="3575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443" tmFilter="0, 0; 0.125,0.2665; 0.25,0.4; 0.375,0.465; 0.5,0.5;  0.625,0.535; 0.75,0.6; 0.875,0.7335; 1,1">
                                          <p:stCondLst>
                                            <p:cond delay="4471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4" dur="70">
                                          <p:stCondLst>
                                            <p:cond delay="1755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5" dur="448" decel="50000">
                                          <p:stCondLst>
                                            <p:cond delay="1825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70">
                                          <p:stCondLst>
                                            <p:cond delay="3542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7" dur="448" decel="50000">
                                          <p:stCondLst>
                                            <p:cond delay="3613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70">
                                          <p:stCondLst>
                                            <p:cond delay="4433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9" dur="448" decel="50000">
                                          <p:stCondLst>
                                            <p:cond delay="450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70">
                                          <p:stCondLst>
                                            <p:cond delay="4882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1" dur="448" decel="50000">
                                          <p:stCondLst>
                                            <p:cond delay="4952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9100"/>
                            </p:stCondLst>
                            <p:childTnLst>
                              <p:par>
                                <p:cTn id="53" presetID="21" presetClass="entr" presetSubtype="1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2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91200"/>
                            </p:stCondLst>
                            <p:childTnLst>
                              <p:par>
                                <p:cTn id="57" presetID="8" presetClass="emph" presetSubtype="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8" dur="24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15700"/>
                            </p:stCondLst>
                            <p:childTnLst>
                              <p:par>
                                <p:cTn id="60" presetID="31" presetClass="exit" presetSubtype="0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1" dur="28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8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8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4" dur="28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27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5" grpId="4" animBg="1"/>
      <p:bldP spid="5" grpId="5" animBg="1"/>
      <p:bldP spid="5" grpId="6" animBg="1"/>
      <p:bldP spid="5" grpId="7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3DF4F588-6C79-4E67-ACE7-CD8F84ECA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Course Logistics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C60AE8BC-BFBB-431B-8C85-1545CC643E16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858C93D1-7B65-4110-AC00-556F6CE3EF8B}"/>
              </a:ext>
            </a:extLst>
          </p:cNvPr>
          <p:cNvCxnSpPr/>
          <p:nvPr/>
        </p:nvCxnSpPr>
        <p:spPr>
          <a:xfrm>
            <a:off x="831850" y="4562475"/>
            <a:ext cx="1007678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59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E5277CEF-1A7F-4DE3-8D9D-862E6F49F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Weekly class from </a:t>
            </a:r>
            <a:r>
              <a:rPr lang="en-US" dirty="0" smtClean="0"/>
              <a:t>12:10-1:30</a:t>
            </a:r>
            <a:endParaRPr lang="en-US" dirty="0"/>
          </a:p>
          <a:p>
            <a:r>
              <a:rPr lang="en-US" dirty="0" smtClean="0"/>
              <a:t>Six </a:t>
            </a:r>
            <a:r>
              <a:rPr lang="en-US" dirty="0"/>
              <a:t>problem sets</a:t>
            </a:r>
          </a:p>
          <a:p>
            <a:r>
              <a:rPr lang="en-US" dirty="0"/>
              <a:t>One data analysis project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u="sng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B06CA780-C3EF-4F2A-B2A6-F503FA66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Workload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B5FBF24-4000-4DD7-A2C4-CBE011F603D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Logistics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F45D49BF-463A-4799-9385-7F0106145EB5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Material</a:t>
            </a:r>
          </a:p>
        </p:txBody>
      </p:sp>
    </p:spTree>
    <p:extLst>
      <p:ext uri="{BB962C8B-B14F-4D97-AF65-F5344CB8AC3E}">
        <p14:creationId xmlns:p14="http://schemas.microsoft.com/office/powerpoint/2010/main" val="313497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E5277CEF-1A7F-4DE3-8D9D-862E6F49F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Attendance/Participation	……………	</a:t>
            </a:r>
            <a:r>
              <a:rPr lang="en-US" dirty="0" smtClean="0"/>
              <a:t>36%</a:t>
            </a:r>
            <a:endParaRPr lang="en-US" dirty="0"/>
          </a:p>
          <a:p>
            <a:pPr lvl="1"/>
            <a:r>
              <a:rPr lang="en-US" dirty="0" smtClean="0"/>
              <a:t>3 </a:t>
            </a:r>
            <a:r>
              <a:rPr lang="en-US" dirty="0"/>
              <a:t>points per class (3 “free” absences)</a:t>
            </a:r>
          </a:p>
          <a:p>
            <a:r>
              <a:rPr lang="en-US" dirty="0"/>
              <a:t>Problem Sets ………………………………	</a:t>
            </a:r>
            <a:r>
              <a:rPr lang="en-US" dirty="0" smtClean="0"/>
              <a:t>36%</a:t>
            </a:r>
            <a:endParaRPr lang="en-US" dirty="0"/>
          </a:p>
          <a:p>
            <a:pPr lvl="1"/>
            <a:r>
              <a:rPr lang="en-US" dirty="0" smtClean="0"/>
              <a:t>6 </a:t>
            </a:r>
            <a:r>
              <a:rPr lang="en-US" dirty="0"/>
              <a:t>points each</a:t>
            </a:r>
          </a:p>
          <a:p>
            <a:r>
              <a:rPr lang="en-US" dirty="0"/>
              <a:t>Data Analysis Project	 ………………….	</a:t>
            </a:r>
            <a:r>
              <a:rPr lang="en-US" dirty="0" smtClean="0"/>
              <a:t>28%</a:t>
            </a:r>
            <a:endParaRPr lang="en-US" dirty="0"/>
          </a:p>
          <a:p>
            <a:pPr lvl="1"/>
            <a:r>
              <a:rPr lang="en-US" dirty="0"/>
              <a:t>More info as we progress through the semester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u="sng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B06CA780-C3EF-4F2A-B2A6-F503FA66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B5FBF24-4000-4DD7-A2C4-CBE011F603D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Logistics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F45D49BF-463A-4799-9385-7F0106145EB5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Material</a:t>
            </a:r>
          </a:p>
        </p:txBody>
      </p:sp>
    </p:spTree>
    <p:extLst>
      <p:ext uri="{BB962C8B-B14F-4D97-AF65-F5344CB8AC3E}">
        <p14:creationId xmlns:p14="http://schemas.microsoft.com/office/powerpoint/2010/main" val="415712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E5277CEF-1A7F-4DE3-8D9D-862E6F49F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Feel free to email me with issues both content related and logistic. </a:t>
            </a:r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/>
              <a:t>you would like a content related question answered via email please include a sample do-file and dataset of the work you have attempted so far. 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u="sng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B06CA780-C3EF-4F2A-B2A6-F503FA66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Correspondence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B5FBF24-4000-4DD7-A2C4-CBE011F603D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Logistics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F45D49BF-463A-4799-9385-7F0106145EB5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Material</a:t>
            </a:r>
          </a:p>
        </p:txBody>
      </p:sp>
    </p:spTree>
    <p:extLst>
      <p:ext uri="{BB962C8B-B14F-4D97-AF65-F5344CB8AC3E}">
        <p14:creationId xmlns:p14="http://schemas.microsoft.com/office/powerpoint/2010/main" val="3004891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8B43071-A7CA-480F-AAE8-F958BCD15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769"/>
            <a:ext cx="5492262" cy="4671951"/>
          </a:xfrm>
        </p:spPr>
        <p:txBody>
          <a:bodyPr/>
          <a:lstStyle/>
          <a:p>
            <a:r>
              <a:rPr lang="en-US" dirty="0"/>
              <a:t>No class text!</a:t>
            </a:r>
          </a:p>
          <a:p>
            <a:r>
              <a:rPr lang="en-US" dirty="0"/>
              <a:t>Good resource: </a:t>
            </a:r>
            <a:r>
              <a:rPr lang="en-US" i="1" dirty="0"/>
              <a:t>A Gentle Introduction to Stata</a:t>
            </a:r>
          </a:p>
          <a:p>
            <a:r>
              <a:rPr lang="en-US" dirty="0"/>
              <a:t>Consult the syllabus for other resources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Textbooks/Resources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Logistics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Material</a:t>
            </a:r>
          </a:p>
        </p:txBody>
      </p:sp>
      <p:pic>
        <p:nvPicPr>
          <p:cNvPr id="2052" name="Picture 4" descr="Image result for a gentle introduction to stata">
            <a:extLst>
              <a:ext uri="{FF2B5EF4-FFF2-40B4-BE49-F238E27FC236}">
                <a16:creationId xmlns="" xmlns:a16="http://schemas.microsoft.com/office/drawing/2014/main" id="{96BB005F-7E35-409B-BAAF-34000C2B9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6678" y="1406768"/>
            <a:ext cx="3661858" cy="4671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08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8B43071-A7CA-480F-AAE8-F958BCD15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Laptops...</a:t>
            </a:r>
          </a:p>
          <a:p>
            <a:r>
              <a:rPr lang="en-US" dirty="0"/>
              <a:t>A personal copy of Stata…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Requirements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Course Logistics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 Material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544D031-EFAF-4B99-BE9D-E5E7F08D8440}"/>
              </a:ext>
            </a:extLst>
          </p:cNvPr>
          <p:cNvSpPr txBox="1"/>
          <p:nvPr/>
        </p:nvSpPr>
        <p:spPr>
          <a:xfrm>
            <a:off x="3082552" y="1321708"/>
            <a:ext cx="793188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are </a:t>
            </a:r>
            <a:r>
              <a:rPr lang="en-US" sz="4000" b="1" i="1" dirty="0"/>
              <a:t>not</a:t>
            </a:r>
            <a:r>
              <a:rPr lang="en-US" sz="4000" dirty="0"/>
              <a:t> required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E69456E-DFD6-49FC-879E-D343E16FD9C1}"/>
              </a:ext>
            </a:extLst>
          </p:cNvPr>
          <p:cNvSpPr txBox="1"/>
          <p:nvPr/>
        </p:nvSpPr>
        <p:spPr>
          <a:xfrm>
            <a:off x="6406186" y="2016446"/>
            <a:ext cx="79318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is </a:t>
            </a:r>
            <a:r>
              <a:rPr lang="en-US" sz="4000" b="1" i="1" dirty="0"/>
              <a:t>not</a:t>
            </a:r>
            <a:r>
              <a:rPr lang="en-US" sz="4000" dirty="0"/>
              <a:t> required</a:t>
            </a:r>
            <a:endParaRPr lang="en-US" dirty="0"/>
          </a:p>
        </p:txBody>
      </p:sp>
      <p:pic>
        <p:nvPicPr>
          <p:cNvPr id="9" name="Picture 2" descr="Image result for sharing is caring">
            <a:extLst>
              <a:ext uri="{FF2B5EF4-FFF2-40B4-BE49-F238E27FC236}">
                <a16:creationId xmlns="" xmlns:a16="http://schemas.microsoft.com/office/drawing/2014/main" id="{C5250761-2572-490A-894A-FB3314CAD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0065" y="2896567"/>
            <a:ext cx="4231869" cy="3014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136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6"/>
            <a:ext cx="10515600" cy="1270244"/>
          </a:xfrm>
        </p:spPr>
        <p:txBody>
          <a:bodyPr/>
          <a:lstStyle/>
          <a:p>
            <a:r>
              <a:rPr lang="en-US" dirty="0"/>
              <a:t>Purchasing Stata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Course Logistics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Material</a:t>
            </a:r>
          </a:p>
        </p:txBody>
      </p:sp>
      <p:pic>
        <p:nvPicPr>
          <p:cNvPr id="11" name="Picture 10">
            <a:hlinkClick r:id="rId3"/>
            <a:extLst>
              <a:ext uri="{FF2B5EF4-FFF2-40B4-BE49-F238E27FC236}">
                <a16:creationId xmlns="" xmlns:a16="http://schemas.microsoft.com/office/drawing/2014/main" id="{B0F48DFF-56D0-4845-A972-783019AB1C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1051" y="1406770"/>
            <a:ext cx="6306556" cy="384092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A7291E3-9664-447D-83F9-6FEC12E1A2B7}"/>
              </a:ext>
            </a:extLst>
          </p:cNvPr>
          <p:cNvSpPr/>
          <p:nvPr/>
        </p:nvSpPr>
        <p:spPr>
          <a:xfrm>
            <a:off x="2981051" y="2564226"/>
            <a:ext cx="1633034" cy="1301428"/>
          </a:xfrm>
          <a:prstGeom prst="rect">
            <a:avLst/>
          </a:prstGeom>
          <a:solidFill>
            <a:schemeClr val="accent1">
              <a:alpha val="0"/>
            </a:schemeClr>
          </a:solidFill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2FFBFDF1-5ED1-4ACE-B0F1-9C4F507A2F92}"/>
              </a:ext>
            </a:extLst>
          </p:cNvPr>
          <p:cNvSpPr/>
          <p:nvPr/>
        </p:nvSpPr>
        <p:spPr>
          <a:xfrm>
            <a:off x="2933697" y="5375410"/>
            <a:ext cx="67557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hlinkClick r:id="rId3"/>
              </a:rPr>
              <a:t>https://www.stata.com/order/new/edu/gradplans/student-pricing/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5459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769"/>
            <a:ext cx="5121166" cy="4671951"/>
          </a:xfrm>
        </p:spPr>
        <p:txBody>
          <a:bodyPr>
            <a:normAutofit/>
          </a:bodyPr>
          <a:lstStyle/>
          <a:p>
            <a:r>
              <a:rPr lang="en-US" dirty="0"/>
              <a:t>Stata</a:t>
            </a:r>
          </a:p>
          <a:p>
            <a:pPr lvl="1"/>
            <a:r>
              <a:rPr lang="en-US" dirty="0"/>
              <a:t>Descriptive statistics</a:t>
            </a:r>
          </a:p>
          <a:p>
            <a:pPr lvl="1"/>
            <a:r>
              <a:rPr lang="en-US" dirty="0"/>
              <a:t>Statistical tests</a:t>
            </a:r>
          </a:p>
          <a:p>
            <a:pPr lvl="1"/>
            <a:r>
              <a:rPr lang="en-US" dirty="0"/>
              <a:t>Data management</a:t>
            </a:r>
          </a:p>
          <a:p>
            <a:pPr lvl="1"/>
            <a:r>
              <a:rPr lang="en-US" dirty="0"/>
              <a:t>Regression analysis</a:t>
            </a:r>
          </a:p>
          <a:p>
            <a:pPr lvl="1"/>
            <a:r>
              <a:rPr lang="en-US" dirty="0"/>
              <a:t>Data visualization</a:t>
            </a:r>
          </a:p>
          <a:p>
            <a:pPr lvl="1"/>
            <a:r>
              <a:rPr lang="en-US" dirty="0" smtClean="0"/>
              <a:t>Causal inference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course material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Course Material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D56262C5-886F-4FF3-92F8-8B4E5A437773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 txBox="1">
            <a:spLocks/>
          </p:cNvSpPr>
          <p:nvPr/>
        </p:nvSpPr>
        <p:spPr>
          <a:xfrm>
            <a:off x="5959366" y="1354218"/>
            <a:ext cx="5849005" cy="4671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Tableau</a:t>
            </a:r>
          </a:p>
          <a:p>
            <a:pPr lvl="1"/>
            <a:r>
              <a:rPr lang="en-US" dirty="0" smtClean="0"/>
              <a:t>Data visualization</a:t>
            </a:r>
          </a:p>
          <a:p>
            <a:pPr lvl="1"/>
            <a:r>
              <a:rPr lang="en-US" dirty="0" smtClean="0"/>
              <a:t>Mapping</a:t>
            </a:r>
          </a:p>
          <a:p>
            <a:r>
              <a:rPr lang="en-US" dirty="0" smtClean="0"/>
              <a:t>QGIS</a:t>
            </a:r>
          </a:p>
          <a:p>
            <a:pPr lvl="1"/>
            <a:r>
              <a:rPr lang="en-US" dirty="0" smtClean="0"/>
              <a:t>Geospatial data manipulation</a:t>
            </a:r>
          </a:p>
          <a:p>
            <a:pPr lvl="1"/>
            <a:r>
              <a:rPr lang="en-US" dirty="0" smtClean="0"/>
              <a:t>Mapping</a:t>
            </a:r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smtClean="0"/>
              <a:t>Web hosting, version control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825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3DF4F588-6C79-4E67-ACE7-CD8F84ECA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First Look at Stata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C60AE8BC-BFBB-431B-8C85-1545CC643E16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858C93D1-7B65-4110-AC00-556F6CE3EF8B}"/>
              </a:ext>
            </a:extLst>
          </p:cNvPr>
          <p:cNvCxnSpPr/>
          <p:nvPr/>
        </p:nvCxnSpPr>
        <p:spPr>
          <a:xfrm>
            <a:off x="831850" y="4562475"/>
            <a:ext cx="1007678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1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8B43071-A7CA-480F-AAE8-F958BCD15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Statistical software package. Used in research in the fields of economics, political science, sociology, epidemiology.</a:t>
            </a:r>
          </a:p>
          <a:p>
            <a:pPr algn="just"/>
            <a:r>
              <a:rPr lang="en-US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Used for data managing, statistical analysis, graphics, simulations, regression, programming.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Stata?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132810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780C1DF-9EF6-4A10-A98C-7F79519C08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Welcome Back Ice Breaker!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D86B1AF0-646A-4CC0-909B-18D94D3C5F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7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mage result for leviosar emma watson">
            <a:extLst>
              <a:ext uri="{FF2B5EF4-FFF2-40B4-BE49-F238E27FC236}">
                <a16:creationId xmlns="" xmlns:a16="http://schemas.microsoft.com/office/drawing/2014/main" id="{86061D96-6FAC-4592-B295-6FB957274E4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92" y="1055050"/>
            <a:ext cx="10374816" cy="429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F60F5EBB-48BE-45E5-8589-151F0D4C6758}"/>
              </a:ext>
            </a:extLst>
          </p:cNvPr>
          <p:cNvSpPr txBox="1"/>
          <p:nvPr/>
        </p:nvSpPr>
        <p:spPr>
          <a:xfrm>
            <a:off x="908591" y="5350224"/>
            <a:ext cx="10861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It’s pronounced </a:t>
            </a:r>
            <a:r>
              <a:rPr lang="en-US" sz="4000" i="1" dirty="0"/>
              <a:t>Stay-ta, </a:t>
            </a:r>
            <a:r>
              <a:rPr lang="en-US" sz="4000" dirty="0"/>
              <a:t>not</a:t>
            </a:r>
            <a:r>
              <a:rPr lang="en-US" sz="4000" i="1" dirty="0"/>
              <a:t> </a:t>
            </a:r>
            <a:r>
              <a:rPr lang="en-US" sz="4000" i="1" dirty="0" err="1"/>
              <a:t>Stah</a:t>
            </a:r>
            <a:r>
              <a:rPr lang="en-US" sz="4000" i="1" dirty="0"/>
              <a:t>-ta</a:t>
            </a:r>
            <a:endParaRPr lang="en-US" sz="4000" u="sng" dirty="0"/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EB986A8D-86FE-4BB2-A1D5-4B194A1ED4DD}"/>
              </a:ext>
            </a:extLst>
          </p:cNvPr>
          <p:cNvSpPr/>
          <p:nvPr/>
        </p:nvSpPr>
        <p:spPr>
          <a:xfrm>
            <a:off x="908590" y="6058110"/>
            <a:ext cx="1048024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/>
              <a:t>(but really, people disagree on the pronunciation)</a:t>
            </a:r>
          </a:p>
        </p:txBody>
      </p:sp>
    </p:spTree>
    <p:extLst>
      <p:ext uri="{BB962C8B-B14F-4D97-AF65-F5344CB8AC3E}">
        <p14:creationId xmlns:p14="http://schemas.microsoft.com/office/powerpoint/2010/main" val="3932931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8B43071-A7CA-480F-AAE8-F958BCD15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Stata is not Excel</a:t>
            </a:r>
          </a:p>
          <a:p>
            <a:pPr algn="just"/>
            <a:r>
              <a:rPr lang="en-US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Programming Language vs. Point-and-Click</a:t>
            </a:r>
          </a:p>
          <a:p>
            <a:pPr algn="just"/>
            <a:r>
              <a:rPr lang="en-US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Helps reproducibility</a:t>
            </a:r>
          </a:p>
          <a:p>
            <a:pPr algn="just"/>
            <a:r>
              <a:rPr lang="en-US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Can always output into Excel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Stata?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3042443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F86639-4881-4DB0-B994-E290CBA88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 window</a:t>
            </a:r>
          </a:p>
          <a:p>
            <a:r>
              <a:rPr lang="en-US" dirty="0"/>
              <a:t>Output window</a:t>
            </a:r>
          </a:p>
          <a:p>
            <a:r>
              <a:rPr lang="en-US" dirty="0"/>
              <a:t>Variables window</a:t>
            </a:r>
          </a:p>
          <a:p>
            <a:r>
              <a:rPr lang="en-US" dirty="0"/>
              <a:t>Properties window</a:t>
            </a:r>
          </a:p>
          <a:p>
            <a:r>
              <a:rPr lang="en-US" dirty="0"/>
              <a:t>Tools</a:t>
            </a:r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D9BAAF60-281E-47AC-8879-E6EB90DA6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Stata Interface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8598851F-FAB2-4976-B76D-C5A355128E1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C23CE701-B584-477F-B86E-D0EF975624F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380078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F86639-4881-4DB0-B994-E290CBA88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Do-files</a:t>
            </a:r>
          </a:p>
          <a:p>
            <a:pPr lvl="1" algn="just"/>
            <a:r>
              <a:rPr lang="en-US" sz="4000" dirty="0">
                <a:latin typeface="+mj-lt"/>
                <a:ea typeface="Georgia" charset="0"/>
                <a:cs typeface="Georgia" charset="0"/>
              </a:rPr>
              <a:t>Executes multiple lines of code</a:t>
            </a:r>
          </a:p>
          <a:p>
            <a:pPr lvl="1" algn="just"/>
            <a:r>
              <a:rPr lang="en-US" sz="4000" dirty="0">
                <a:latin typeface="+mj-lt"/>
                <a:ea typeface="Georgia" charset="0"/>
                <a:cs typeface="Georgia" charset="0"/>
              </a:rPr>
              <a:t>Reproducibility</a:t>
            </a:r>
          </a:p>
          <a:p>
            <a:pPr lvl="1" algn="just"/>
            <a:r>
              <a:rPr lang="en-US" sz="4000" dirty="0">
                <a:latin typeface="+mj-lt"/>
                <a:ea typeface="Georgia" charset="0"/>
                <a:cs typeface="Georgia" charset="0"/>
              </a:rPr>
              <a:t>Easy to edit</a:t>
            </a:r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D9BAAF60-281E-47AC-8879-E6EB90DA6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Stata Interface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8598851F-FAB2-4976-B76D-C5A355128E1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C23CE701-B584-477F-B86E-D0EF975624F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554032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F1E2DF9-62D0-45CC-A096-37374A3C4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Title</a:t>
            </a:r>
          </a:p>
          <a:p>
            <a:r>
              <a:rPr lang="en-US" dirty="0"/>
              <a:t>Syntax</a:t>
            </a:r>
          </a:p>
          <a:p>
            <a:r>
              <a:rPr lang="en-US" dirty="0"/>
              <a:t>Menu</a:t>
            </a:r>
          </a:p>
          <a:p>
            <a:r>
              <a:rPr lang="en-US" dirty="0"/>
              <a:t>Description</a:t>
            </a:r>
          </a:p>
          <a:p>
            <a:r>
              <a:rPr lang="en-US" dirty="0"/>
              <a:t>Options</a:t>
            </a:r>
          </a:p>
          <a:p>
            <a:r>
              <a:rPr lang="en-US" dirty="0"/>
              <a:t>Examples</a:t>
            </a:r>
          </a:p>
          <a:p>
            <a:r>
              <a:rPr lang="en-US" dirty="0"/>
              <a:t>Video Example</a:t>
            </a:r>
          </a:p>
          <a:p>
            <a:r>
              <a:rPr lang="en-US" dirty="0"/>
              <a:t>Stored Results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C094A7F-84ED-4AF1-8D9F-8FEDE832E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Stata Help </a:t>
            </a:r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6F45BDA7-DD66-42E1-95D3-A52EC019E56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93793680-6DF6-461A-97FD-A4CFF977B83E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  <p:sp>
        <p:nvSpPr>
          <p:cNvPr id="7" name="Title 1">
            <a:extLst>
              <a:ext uri="{FF2B5EF4-FFF2-40B4-BE49-F238E27FC236}">
                <a16:creationId xmlns="" xmlns:a16="http://schemas.microsoft.com/office/drawing/2014/main" id="{6C094A7F-84ED-4AF1-8D9F-8FEDE832E5EB}"/>
              </a:ext>
            </a:extLst>
          </p:cNvPr>
          <p:cNvSpPr txBox="1">
            <a:spLocks/>
          </p:cNvSpPr>
          <p:nvPr/>
        </p:nvSpPr>
        <p:spPr>
          <a:xfrm>
            <a:off x="5801709" y="1581699"/>
            <a:ext cx="5972503" cy="1270244"/>
          </a:xfrm>
          <a:prstGeom prst="rect">
            <a:avLst/>
          </a:prstGeom>
          <a:ln w="41275">
            <a:noFill/>
          </a:ln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Getting your money’s worth from </a:t>
            </a:r>
            <a:r>
              <a:rPr lang="en-US" dirty="0" err="1" smtClean="0"/>
              <a:t>Stata</a:t>
            </a:r>
            <a:r>
              <a:rPr lang="en-US" dirty="0" smtClean="0"/>
              <a:t> Corp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61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8B43071-A7CA-480F-AAE8-F958BCD15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Directory Commands</a:t>
            </a:r>
            <a:r>
              <a:rPr lang="en-US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: Modify the folder in which you are working</a:t>
            </a:r>
          </a:p>
          <a:p>
            <a:pPr lvl="1" algn="just"/>
            <a:r>
              <a:rPr lang="en-US" b="1" dirty="0" err="1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pwd</a:t>
            </a:r>
            <a:r>
              <a:rPr lang="en-US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or </a:t>
            </a:r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cd</a:t>
            </a:r>
            <a:r>
              <a:rPr lang="en-US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shows the current directory</a:t>
            </a:r>
          </a:p>
          <a:p>
            <a:pPr lvl="1" algn="just"/>
            <a:r>
              <a:rPr lang="en-US" b="1" dirty="0" err="1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dir</a:t>
            </a:r>
            <a:r>
              <a:rPr lang="en-US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shows the files contained in that directory</a:t>
            </a:r>
          </a:p>
          <a:p>
            <a:pPr lvl="1" algn="just"/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cd</a:t>
            </a:r>
            <a:r>
              <a:rPr lang="en-US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changes the directory</a:t>
            </a:r>
          </a:p>
          <a:p>
            <a:pPr lvl="1" algn="just"/>
            <a:r>
              <a:rPr lang="en-US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For Mac users:</a:t>
            </a:r>
          </a:p>
          <a:p>
            <a:pPr marL="457200" lvl="1" indent="0" algn="just">
              <a:buNone/>
            </a:pPr>
            <a:r>
              <a:rPr lang="en-US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	. </a:t>
            </a:r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cd</a:t>
            </a:r>
            <a:r>
              <a:rPr lang="en-US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“/</a:t>
            </a:r>
            <a:r>
              <a:rPr lang="en-US" b="1" dirty="0" smtClean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Users/Aaron/Documents</a:t>
            </a:r>
            <a:r>
              <a:rPr lang="en-US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/” </a:t>
            </a:r>
          </a:p>
          <a:p>
            <a:pPr lvl="1" algn="just"/>
            <a:r>
              <a:rPr lang="en-US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For PC users:</a:t>
            </a:r>
          </a:p>
          <a:p>
            <a:pPr marL="914400" lvl="2" indent="0" algn="just">
              <a:buNone/>
            </a:pPr>
            <a:r>
              <a:rPr lang="en-US" sz="3200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. </a:t>
            </a:r>
            <a:r>
              <a:rPr lang="en-US" sz="3200" b="1" dirty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cd</a:t>
            </a:r>
            <a:r>
              <a:rPr lang="en-US" sz="3200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“C:\</a:t>
            </a:r>
            <a:r>
              <a:rPr lang="en-US" sz="3200" b="1" dirty="0" smtClean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Users\Aaron\Documents</a:t>
            </a:r>
            <a:r>
              <a:rPr lang="en-US" sz="3200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\”</a:t>
            </a:r>
          </a:p>
          <a:p>
            <a:pPr marL="457200" lvl="1" indent="0" algn="just">
              <a:buNone/>
            </a:pPr>
            <a:endParaRPr lang="en-US" b="1" dirty="0">
              <a:latin typeface="Calibri" panose="020F0502020204030204" pitchFamily="34" charset="0"/>
              <a:ea typeface="Georgia" charset="0"/>
              <a:cs typeface="Calibri" panose="020F050202020403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Entering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1032670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="" xmlns:a16="http://schemas.microsoft.com/office/drawing/2014/main" id="{B188C0F2-DCD2-4EBA-95DD-10EB0E949B16}"/>
              </a:ext>
            </a:extLst>
          </p:cNvPr>
          <p:cNvSpPr txBox="1">
            <a:spLocks/>
          </p:cNvSpPr>
          <p:nvPr/>
        </p:nvSpPr>
        <p:spPr>
          <a:xfrm>
            <a:off x="3653089" y="2062962"/>
            <a:ext cx="10515600" cy="712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/>
              <a:t>Stata Tip</a:t>
            </a:r>
          </a:p>
        </p:txBody>
      </p:sp>
      <p:pic>
        <p:nvPicPr>
          <p:cNvPr id="10242" name="Picture 2" descr="Image result for exclamation point">
            <a:extLst>
              <a:ext uri="{FF2B5EF4-FFF2-40B4-BE49-F238E27FC236}">
                <a16:creationId xmlns="" xmlns:a16="http://schemas.microsoft.com/office/drawing/2014/main" id="{7CE8DF8F-F872-4CFD-8566-433BFFC49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78" y="2062962"/>
            <a:ext cx="2415773" cy="2116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3">
            <a:extLst>
              <a:ext uri="{FF2B5EF4-FFF2-40B4-BE49-F238E27FC236}">
                <a16:creationId xmlns="" xmlns:a16="http://schemas.microsoft.com/office/drawing/2014/main" id="{E4628E2C-46AE-46E4-BD40-879A4EAAC81C}"/>
              </a:ext>
            </a:extLst>
          </p:cNvPr>
          <p:cNvSpPr txBox="1">
            <a:spLocks/>
          </p:cNvSpPr>
          <p:nvPr/>
        </p:nvSpPr>
        <p:spPr>
          <a:xfrm>
            <a:off x="3629527" y="2775284"/>
            <a:ext cx="7952874" cy="1403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Stata is case sensitive.</a:t>
            </a:r>
          </a:p>
          <a:p>
            <a:endParaRPr lang="en-US" sz="3200" dirty="0"/>
          </a:p>
          <a:p>
            <a:r>
              <a:rPr lang="en-US" sz="3200" b="1" u="sng" dirty="0"/>
              <a:t>Best practice</a:t>
            </a:r>
            <a:r>
              <a:rPr lang="en-US" sz="3200" dirty="0"/>
              <a:t>: do </a:t>
            </a:r>
            <a:r>
              <a:rPr lang="en-US" sz="3200" b="1" i="1" dirty="0"/>
              <a:t>not</a:t>
            </a:r>
            <a:r>
              <a:rPr lang="en-US" sz="3200" dirty="0"/>
              <a:t> use upper case letters unless the upper case content is in quotes (e.g., a folder directory)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="" xmlns:a16="http://schemas.microsoft.com/office/drawing/2014/main" id="{8665195B-9D33-4C6B-9CBC-DE191F6E9DBF}"/>
              </a:ext>
            </a:extLst>
          </p:cNvPr>
          <p:cNvSpPr txBox="1">
            <a:spLocks/>
          </p:cNvSpPr>
          <p:nvPr/>
        </p:nvSpPr>
        <p:spPr>
          <a:xfrm>
            <a:off x="3653089" y="4435642"/>
            <a:ext cx="7952874" cy="1403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700" dirty="0"/>
              <a:t>Ex.: 	“cd” is not equivalent to “CD”</a:t>
            </a:r>
          </a:p>
        </p:txBody>
      </p:sp>
    </p:spTree>
    <p:extLst>
      <p:ext uri="{BB962C8B-B14F-4D97-AF65-F5344CB8AC3E}">
        <p14:creationId xmlns:p14="http://schemas.microsoft.com/office/powerpoint/2010/main" val="1074770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8B43071-A7CA-480F-AAE8-F958BCD15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6560"/>
            <a:ext cx="10515600" cy="4671951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Now we need data…</a:t>
            </a:r>
            <a:endParaRPr lang="en-US" sz="2800" dirty="0">
              <a:latin typeface="Calibri" panose="020F0502020204030204" pitchFamily="34" charset="0"/>
              <a:ea typeface="Georgia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If there is previous information in Stata, we must clear the entire dataset</a:t>
            </a:r>
          </a:p>
          <a:p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clear</a:t>
            </a:r>
            <a:r>
              <a:rPr lang="en-US" sz="28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wipes clean your command window and any existing dataset </a:t>
            </a:r>
          </a:p>
          <a:p>
            <a:r>
              <a:rPr lang="en-US" sz="28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If the new dataset is in our </a:t>
            </a:r>
            <a:r>
              <a:rPr lang="en-US" sz="2800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current directory</a:t>
            </a:r>
            <a:r>
              <a:rPr lang="en-US" sz="28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(same folder), we type:</a:t>
            </a:r>
          </a:p>
          <a:p>
            <a:pPr lvl="1"/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use</a:t>
            </a:r>
            <a:r>
              <a:rPr lang="en-US" sz="28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sz="2800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[</a:t>
            </a:r>
            <a:r>
              <a:rPr lang="en-US" sz="2800" b="1" dirty="0" err="1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datasetname</a:t>
            </a:r>
            <a:r>
              <a:rPr lang="en-US" sz="2800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]</a:t>
            </a:r>
            <a:r>
              <a:rPr lang="en-US" sz="2800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   </a:t>
            </a:r>
            <a:r>
              <a:rPr lang="en-US" sz="28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Ex.: </a:t>
            </a:r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use</a:t>
            </a:r>
            <a:r>
              <a:rPr lang="en-US" sz="2800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sz="2800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____________</a:t>
            </a:r>
          </a:p>
          <a:p>
            <a:r>
              <a:rPr lang="en-US" sz="28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If not, we must type the name and location:</a:t>
            </a:r>
          </a:p>
          <a:p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use</a:t>
            </a:r>
            <a:r>
              <a:rPr lang="en-US" sz="28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sz="2800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“C:\Users\James\Documents\” </a:t>
            </a:r>
          </a:p>
          <a:p>
            <a:r>
              <a:rPr lang="en-US" sz="2800" b="1" dirty="0" err="1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sysuse</a:t>
            </a:r>
            <a:r>
              <a:rPr lang="en-US" sz="28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uses the databases in the system directory</a:t>
            </a:r>
          </a:p>
          <a:p>
            <a:pPr lvl="1"/>
            <a:r>
              <a:rPr lang="en-US" sz="2800" b="1" dirty="0" err="1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sysuse</a:t>
            </a:r>
            <a:r>
              <a:rPr lang="en-US" sz="28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sz="2800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[</a:t>
            </a:r>
            <a:r>
              <a:rPr lang="en-US" sz="2800" b="1" dirty="0" err="1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datasetname</a:t>
            </a:r>
            <a:r>
              <a:rPr lang="en-US" sz="2800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]</a:t>
            </a:r>
            <a:r>
              <a:rPr lang="en-US" sz="28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   Ex.: </a:t>
            </a:r>
            <a:r>
              <a:rPr lang="en-US" sz="2800" b="1" dirty="0" err="1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sysuse</a:t>
            </a:r>
            <a:r>
              <a:rPr lang="en-US" sz="2800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sz="2800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auto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Entering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18293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8B43071-A7CA-480F-AAE8-F958BCD15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6560"/>
            <a:ext cx="10515600" cy="4671951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import excel </a:t>
            </a:r>
            <a:r>
              <a:rPr lang="en-US" sz="2400" b="1" dirty="0" smtClean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“file path”</a:t>
            </a:r>
            <a:r>
              <a:rPr lang="en-US" sz="2400" dirty="0" smtClean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,</a:t>
            </a:r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for </a:t>
            </a:r>
            <a:r>
              <a:rPr lang="en-US" sz="2400" dirty="0" err="1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xls</a:t>
            </a:r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and </a:t>
            </a:r>
            <a:r>
              <a:rPr lang="en-US" sz="2400" dirty="0" err="1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xlsx</a:t>
            </a:r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files</a:t>
            </a:r>
          </a:p>
          <a:p>
            <a:r>
              <a:rPr lang="en-US" sz="2400" b="1" dirty="0" smtClean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import delimited</a:t>
            </a:r>
            <a:r>
              <a:rPr lang="en-US" sz="2400" b="1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“file path”</a:t>
            </a:r>
            <a:r>
              <a:rPr lang="en-US" sz="2400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,</a:t>
            </a:r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for </a:t>
            </a:r>
            <a:r>
              <a:rPr lang="en-US" sz="2400" dirty="0" err="1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csv</a:t>
            </a:r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files</a:t>
            </a:r>
          </a:p>
          <a:p>
            <a:r>
              <a:rPr lang="en-US" sz="2400" b="1" dirty="0" smtClean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import </a:t>
            </a:r>
            <a:r>
              <a:rPr lang="en-US" sz="24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options </a:t>
            </a:r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include:</a:t>
            </a:r>
          </a:p>
          <a:p>
            <a:pPr lvl="1"/>
            <a:r>
              <a:rPr lang="en-US" sz="2400" b="1" dirty="0">
                <a:solidFill>
                  <a:srgbClr val="00B0F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clear </a:t>
            </a:r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replaces existing data</a:t>
            </a:r>
            <a:endParaRPr lang="en-US" sz="2400" b="1" dirty="0" smtClean="0">
              <a:solidFill>
                <a:srgbClr val="00B0F0"/>
              </a:solidFill>
              <a:latin typeface="Calibri" panose="020F0502020204030204" pitchFamily="34" charset="0"/>
              <a:ea typeface="Georgia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 smtClean="0">
                <a:solidFill>
                  <a:srgbClr val="00B0F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delimiters</a:t>
            </a:r>
            <a:r>
              <a:rPr lang="en-US" sz="2400" dirty="0">
                <a:solidFill>
                  <a:srgbClr val="00B0F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(</a:t>
            </a:r>
            <a:r>
              <a:rPr lang="en-US" sz="2400" dirty="0">
                <a:solidFill>
                  <a:srgbClr val="7030A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“,”</a:t>
            </a:r>
            <a:r>
              <a:rPr lang="en-US" sz="2400" dirty="0">
                <a:solidFill>
                  <a:srgbClr val="00B0F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) </a:t>
            </a:r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for </a:t>
            </a:r>
            <a:r>
              <a:rPr lang="en-US" sz="2400" dirty="0" err="1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csv</a:t>
            </a:r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files</a:t>
            </a:r>
            <a:endParaRPr lang="en-US" sz="2400" dirty="0" smtClean="0">
              <a:solidFill>
                <a:srgbClr val="00B0F0"/>
              </a:solidFill>
              <a:latin typeface="Calibri" panose="020F0502020204030204" pitchFamily="34" charset="0"/>
              <a:ea typeface="Georgia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 err="1">
                <a:solidFill>
                  <a:srgbClr val="00B0F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firstrow</a:t>
            </a:r>
            <a:r>
              <a:rPr lang="en-US" sz="2400" b="1" dirty="0">
                <a:solidFill>
                  <a:srgbClr val="00B0F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treats the first row as variable names</a:t>
            </a:r>
            <a:endParaRPr lang="en-US" sz="2400" b="1" dirty="0" smtClean="0">
              <a:solidFill>
                <a:srgbClr val="00B0F0"/>
              </a:solidFill>
              <a:latin typeface="Calibri" panose="020F0502020204030204" pitchFamily="34" charset="0"/>
              <a:ea typeface="Georgia" charset="0"/>
              <a:cs typeface="Calibri" panose="020F0502020204030204" pitchFamily="34" charset="0"/>
            </a:endParaRPr>
          </a:p>
          <a:p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You can also use the “File -&gt; Import” tab, which produces a command</a:t>
            </a:r>
          </a:p>
          <a:p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Exporting data as Excel friendly files works the same way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Entering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4261474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8B43071-A7CA-480F-AAE8-F958BCD15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6560"/>
            <a:ext cx="10515600" cy="4671951"/>
          </a:xfrm>
        </p:spPr>
        <p:txBody>
          <a:bodyPr>
            <a:noAutofit/>
          </a:bodyPr>
          <a:lstStyle/>
          <a:p>
            <a:r>
              <a:rPr lang="en-US" sz="2400" b="1" u="sng" dirty="0" smtClean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des</a:t>
            </a:r>
            <a:r>
              <a:rPr lang="en-US" sz="2400" b="1" dirty="0" smtClean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cribe</a:t>
            </a:r>
            <a:r>
              <a:rPr lang="en-US" sz="2400" dirty="0" smtClean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describes the data; can be used for the whole dataset or for individual variables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Ex.: </a:t>
            </a:r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des</a:t>
            </a:r>
            <a:r>
              <a:rPr lang="en-US" sz="2400" b="1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</a:t>
            </a:r>
            <a:r>
              <a:rPr lang="en-US" sz="2400" b="1" dirty="0">
                <a:solidFill>
                  <a:srgbClr val="C0000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make price mpg</a:t>
            </a:r>
          </a:p>
          <a:p>
            <a:r>
              <a:rPr lang="en-US" sz="2400" b="1" u="sng" dirty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des</a:t>
            </a:r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cribe</a:t>
            </a:r>
            <a:r>
              <a:rPr lang="en-US" sz="24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 shows the following information:</a:t>
            </a:r>
          </a:p>
          <a:p>
            <a:pPr lvl="1"/>
            <a:r>
              <a:rPr lang="en-US" sz="2400" u="sng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Variable name</a:t>
            </a:r>
          </a:p>
          <a:p>
            <a:pPr lvl="1"/>
            <a:r>
              <a:rPr lang="en-US" sz="2400" u="sng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Storage Type</a:t>
            </a:r>
            <a:r>
              <a:rPr lang="en-US" sz="24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: How is data stored? Two basic types: string, which are text variables, and numeric variables.</a:t>
            </a:r>
          </a:p>
          <a:p>
            <a:pPr lvl="1"/>
            <a:r>
              <a:rPr lang="en-US" sz="2400" u="sng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Display Format</a:t>
            </a:r>
            <a:r>
              <a:rPr lang="en-US" sz="24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: How is data displayed in tables</a:t>
            </a:r>
          </a:p>
          <a:p>
            <a:pPr lvl="1"/>
            <a:r>
              <a:rPr lang="en-US" sz="2400" u="sng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Value label</a:t>
            </a:r>
            <a:r>
              <a:rPr lang="en-US" sz="24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: Store numerical data while displaying text.</a:t>
            </a:r>
          </a:p>
          <a:p>
            <a:pPr lvl="1"/>
            <a:r>
              <a:rPr lang="en-US" sz="2400" u="sng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Variable label</a:t>
            </a:r>
            <a:r>
              <a:rPr lang="en-US" sz="2400" dirty="0">
                <a:latin typeface="Calibri" panose="020F0502020204030204" pitchFamily="34" charset="0"/>
                <a:ea typeface="Georgia" charset="0"/>
                <a:cs typeface="Calibri" panose="020F0502020204030204" pitchFamily="34" charset="0"/>
              </a:rPr>
              <a:t>: The name of the variable when communicating with other people. Stata uses this label when making tables.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Entering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1071250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C360169-196B-4784-980D-5E595A033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64A4871-7CC9-48A2-BF52-28D10AE0D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Introductions</a:t>
            </a:r>
          </a:p>
          <a:p>
            <a:r>
              <a:rPr lang="en-US" dirty="0"/>
              <a:t>Course logistics</a:t>
            </a:r>
          </a:p>
          <a:p>
            <a:r>
              <a:rPr lang="en-US" dirty="0"/>
              <a:t>Outline of course material</a:t>
            </a:r>
          </a:p>
          <a:p>
            <a:r>
              <a:rPr lang="en-US" dirty="0"/>
              <a:t>First look at Stata</a:t>
            </a:r>
          </a:p>
          <a:p>
            <a:r>
              <a:rPr lang="en-US" dirty="0"/>
              <a:t>Why take this course?</a:t>
            </a:r>
          </a:p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47331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8B43071-A7CA-480F-AAE8-F958BCD15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6560"/>
            <a:ext cx="10515600" cy="4560893"/>
          </a:xfrm>
        </p:spPr>
        <p:txBody>
          <a:bodyPr>
            <a:noAutofit/>
          </a:bodyPr>
          <a:lstStyle/>
          <a:p>
            <a:pPr algn="just"/>
            <a:r>
              <a:rPr lang="en-US" sz="2800" b="1" dirty="0">
                <a:latin typeface="+mj-lt"/>
                <a:ea typeface="Georgia" charset="0"/>
                <a:cs typeface="Georgia" charset="0"/>
              </a:rPr>
              <a:t>Now that we have some data…</a:t>
            </a:r>
          </a:p>
          <a:p>
            <a:pPr algn="just"/>
            <a:r>
              <a:rPr lang="en-US" sz="2800" b="1" u="sng" dirty="0">
                <a:solidFill>
                  <a:srgbClr val="0070C0"/>
                </a:solidFill>
                <a:latin typeface="+mj-lt"/>
                <a:ea typeface="Georgia" charset="0"/>
                <a:cs typeface="Georgia" charset="0"/>
              </a:rPr>
              <a:t>sum</a:t>
            </a:r>
            <a:r>
              <a:rPr lang="en-US" sz="2800" b="1" dirty="0">
                <a:solidFill>
                  <a:srgbClr val="0070C0"/>
                </a:solidFill>
                <a:latin typeface="+mj-lt"/>
                <a:ea typeface="Georgia" charset="0"/>
                <a:cs typeface="Georgia" charset="0"/>
              </a:rPr>
              <a:t>marize</a:t>
            </a:r>
            <a:r>
              <a:rPr lang="en-US" sz="2800" dirty="0">
                <a:latin typeface="+mj-lt"/>
                <a:ea typeface="Georgia" charset="0"/>
                <a:cs typeface="Georgia" charset="0"/>
              </a:rPr>
              <a:t> yields summary statistics (observations, mean, std.. dev., min and max); can be used for the whole dataset or for individual variables</a:t>
            </a:r>
          </a:p>
          <a:p>
            <a:pPr lvl="1"/>
            <a:r>
              <a:rPr lang="en-US" sz="2800" b="1" dirty="0">
                <a:solidFill>
                  <a:srgbClr val="0070C0"/>
                </a:solidFill>
                <a:latin typeface="+mj-lt"/>
                <a:ea typeface="Georgia" charset="0"/>
                <a:cs typeface="Georgia" charset="0"/>
              </a:rPr>
              <a:t>sum</a:t>
            </a:r>
            <a:r>
              <a:rPr lang="en-US" sz="2800" b="1" dirty="0">
                <a:latin typeface="+mj-lt"/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latin typeface="+mj-lt"/>
                <a:ea typeface="Georgia" charset="0"/>
                <a:cs typeface="Georgia" charset="0"/>
              </a:rPr>
              <a:t>[variable]</a:t>
            </a:r>
            <a:r>
              <a:rPr lang="en-US" sz="2800" b="1" dirty="0">
                <a:solidFill>
                  <a:srgbClr val="002060"/>
                </a:solidFill>
                <a:latin typeface="+mj-lt"/>
                <a:ea typeface="Georgia" charset="0"/>
                <a:cs typeface="Georgia" charset="0"/>
              </a:rPr>
              <a:t>     </a:t>
            </a:r>
            <a:r>
              <a:rPr lang="en-US" sz="2800" dirty="0">
                <a:solidFill>
                  <a:srgbClr val="002060"/>
                </a:solidFill>
                <a:latin typeface="+mj-lt"/>
                <a:ea typeface="Georgia" charset="0"/>
                <a:cs typeface="Georgia" charset="0"/>
              </a:rPr>
              <a:t>Ex.: </a:t>
            </a:r>
            <a:r>
              <a:rPr lang="en-US" sz="2800" b="1" dirty="0">
                <a:solidFill>
                  <a:srgbClr val="0070C0"/>
                </a:solidFill>
                <a:latin typeface="+mj-lt"/>
                <a:ea typeface="Georgia" charset="0"/>
                <a:cs typeface="Georgia" charset="0"/>
              </a:rPr>
              <a:t>sum</a:t>
            </a:r>
            <a:r>
              <a:rPr lang="en-US" sz="2800" b="1" dirty="0">
                <a:solidFill>
                  <a:srgbClr val="002060"/>
                </a:solidFill>
                <a:latin typeface="+mj-lt"/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latin typeface="+mj-lt"/>
                <a:ea typeface="Georgia" charset="0"/>
                <a:cs typeface="Georgia" charset="0"/>
              </a:rPr>
              <a:t>price</a:t>
            </a:r>
          </a:p>
          <a:p>
            <a:pPr algn="just"/>
            <a:r>
              <a:rPr lang="en-US" sz="2800" dirty="0">
                <a:latin typeface="+mj-lt"/>
                <a:ea typeface="Georgia" charset="0"/>
                <a:cs typeface="Georgia" charset="0"/>
              </a:rPr>
              <a:t>We can also use command options such as </a:t>
            </a:r>
            <a:r>
              <a:rPr lang="en-US" sz="2800" b="1" dirty="0">
                <a:solidFill>
                  <a:srgbClr val="00B0F0"/>
                </a:solidFill>
                <a:latin typeface="+mj-lt"/>
                <a:ea typeface="Georgia" charset="0"/>
                <a:cs typeface="Georgia" charset="0"/>
              </a:rPr>
              <a:t>detail</a:t>
            </a:r>
            <a:r>
              <a:rPr lang="en-US" sz="2800" dirty="0">
                <a:latin typeface="+mj-lt"/>
                <a:ea typeface="Georgia" charset="0"/>
                <a:cs typeface="Georgia" charset="0"/>
              </a:rPr>
              <a:t>, which yields even more information. To use options we put a comma [,] and the option that we want</a:t>
            </a:r>
          </a:p>
          <a:p>
            <a:pPr lvl="1"/>
            <a:r>
              <a:rPr lang="en-US" sz="2800" b="1" dirty="0">
                <a:solidFill>
                  <a:srgbClr val="0070C0"/>
                </a:solidFill>
                <a:ea typeface="Georgia" charset="0"/>
                <a:cs typeface="Georgia" charset="0"/>
              </a:rPr>
              <a:t>sum</a:t>
            </a:r>
            <a:r>
              <a:rPr lang="en-US" sz="2800" b="1" dirty="0"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ea typeface="Georgia" charset="0"/>
                <a:cs typeface="Georgia" charset="0"/>
              </a:rPr>
              <a:t>[variable]</a:t>
            </a:r>
            <a:r>
              <a:rPr lang="en-US" sz="2800" b="1" dirty="0">
                <a:solidFill>
                  <a:srgbClr val="00B0F0"/>
                </a:solidFill>
                <a:ea typeface="Georgia" charset="0"/>
                <a:cs typeface="Georgia" charset="0"/>
              </a:rPr>
              <a:t>, detail</a:t>
            </a:r>
            <a:r>
              <a:rPr lang="en-US" sz="2800" b="1" dirty="0">
                <a:solidFill>
                  <a:srgbClr val="0070C0"/>
                </a:solidFill>
                <a:latin typeface="+mj-lt"/>
                <a:ea typeface="Georgia" charset="0"/>
                <a:cs typeface="Georgia" charset="0"/>
              </a:rPr>
              <a:t>    </a:t>
            </a:r>
            <a:r>
              <a:rPr lang="en-US" sz="2800" dirty="0">
                <a:latin typeface="+mj-lt"/>
                <a:ea typeface="Georgia" charset="0"/>
                <a:cs typeface="Georgia" charset="0"/>
              </a:rPr>
              <a:t>Ex.: </a:t>
            </a:r>
            <a:r>
              <a:rPr lang="en-US" sz="2800" b="1" dirty="0">
                <a:solidFill>
                  <a:srgbClr val="0070C0"/>
                </a:solidFill>
                <a:latin typeface="+mj-lt"/>
                <a:ea typeface="Georgia" charset="0"/>
                <a:cs typeface="Georgia" charset="0"/>
              </a:rPr>
              <a:t>sum</a:t>
            </a:r>
            <a:r>
              <a:rPr lang="en-US" sz="2800" b="1" dirty="0">
                <a:latin typeface="+mj-lt"/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latin typeface="+mj-lt"/>
                <a:ea typeface="Georgia" charset="0"/>
                <a:cs typeface="Georgia" charset="0"/>
              </a:rPr>
              <a:t>price</a:t>
            </a:r>
            <a:r>
              <a:rPr lang="en-US" sz="2800" b="1" dirty="0">
                <a:latin typeface="+mj-lt"/>
                <a:ea typeface="Georgia" charset="0"/>
                <a:cs typeface="Georgia" charset="0"/>
              </a:rPr>
              <a:t>, </a:t>
            </a:r>
            <a:r>
              <a:rPr lang="en-US" sz="2800" b="1" dirty="0">
                <a:solidFill>
                  <a:srgbClr val="00B0F0"/>
                </a:solidFill>
                <a:latin typeface="+mj-lt"/>
                <a:ea typeface="Georgia" charset="0"/>
                <a:cs typeface="Georgia" charset="0"/>
              </a:rPr>
              <a:t>detail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Statistics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305184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8B43071-A7CA-480F-AAE8-F958BCD15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6560"/>
            <a:ext cx="10515600" cy="4560893"/>
          </a:xfrm>
        </p:spPr>
        <p:txBody>
          <a:bodyPr>
            <a:noAutofit/>
          </a:bodyPr>
          <a:lstStyle/>
          <a:p>
            <a:r>
              <a:rPr lang="en-US" sz="2800" b="1" u="sng" dirty="0">
                <a:solidFill>
                  <a:srgbClr val="0070C0"/>
                </a:solidFill>
                <a:ea typeface="Georgia" charset="0"/>
                <a:cs typeface="Georgia" charset="0"/>
              </a:rPr>
              <a:t>tab</a:t>
            </a:r>
            <a:r>
              <a:rPr lang="en-US" sz="2800" b="1" dirty="0">
                <a:solidFill>
                  <a:srgbClr val="0070C0"/>
                </a:solidFill>
                <a:ea typeface="Georgia" charset="0"/>
                <a:cs typeface="Georgia" charset="0"/>
              </a:rPr>
              <a:t>ulate</a:t>
            </a:r>
            <a:r>
              <a:rPr lang="en-US" sz="2800" dirty="0">
                <a:ea typeface="Georgia" charset="0"/>
                <a:cs typeface="Georgia" charset="0"/>
              </a:rPr>
              <a:t> yields a table with frequency/percentage. Requires variable name. Can produce one-way / two-way tables:</a:t>
            </a:r>
          </a:p>
          <a:p>
            <a:pPr lvl="1"/>
            <a:r>
              <a:rPr lang="en-US" sz="2800" b="1" dirty="0">
                <a:solidFill>
                  <a:srgbClr val="0070C0"/>
                </a:solidFill>
                <a:ea typeface="Georgia" charset="0"/>
                <a:cs typeface="Georgia" charset="0"/>
              </a:rPr>
              <a:t>tab </a:t>
            </a:r>
            <a:r>
              <a:rPr lang="en-US" sz="2800" b="1" dirty="0">
                <a:solidFill>
                  <a:srgbClr val="C00000"/>
                </a:solidFill>
                <a:ea typeface="Georgia" charset="0"/>
                <a:cs typeface="Georgia" charset="0"/>
              </a:rPr>
              <a:t>[variable]</a:t>
            </a:r>
            <a:r>
              <a:rPr lang="en-US" sz="2800" dirty="0">
                <a:ea typeface="Georgia" charset="0"/>
                <a:cs typeface="Georgia" charset="0"/>
              </a:rPr>
              <a:t>    Ex.: </a:t>
            </a:r>
            <a:r>
              <a:rPr lang="en-US" sz="2800" b="1" dirty="0">
                <a:solidFill>
                  <a:srgbClr val="0070C0"/>
                </a:solidFill>
                <a:ea typeface="Georgia" charset="0"/>
                <a:cs typeface="Georgia" charset="0"/>
              </a:rPr>
              <a:t>tab</a:t>
            </a:r>
            <a:r>
              <a:rPr lang="en-US" sz="2800" b="1" dirty="0"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ea typeface="Georgia" charset="0"/>
                <a:cs typeface="Georgia" charset="0"/>
              </a:rPr>
              <a:t>mpg</a:t>
            </a:r>
          </a:p>
          <a:p>
            <a:r>
              <a:rPr lang="en-US" sz="2800" dirty="0">
                <a:ea typeface="Georgia" charset="0"/>
                <a:cs typeface="Georgia" charset="0"/>
              </a:rPr>
              <a:t>We can also use options to gain more information:</a:t>
            </a:r>
          </a:p>
          <a:p>
            <a:pPr lvl="1"/>
            <a:r>
              <a:rPr lang="en-US" sz="2800" dirty="0">
                <a:ea typeface="Georgia" charset="0"/>
                <a:cs typeface="Georgia" charset="0"/>
              </a:rPr>
              <a:t>Ex.:</a:t>
            </a:r>
            <a:r>
              <a:rPr lang="en-US" sz="2800" dirty="0">
                <a:solidFill>
                  <a:srgbClr val="0070C0"/>
                </a:solidFill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0070C0"/>
                </a:solidFill>
                <a:ea typeface="Georgia" charset="0"/>
                <a:cs typeface="Georgia" charset="0"/>
              </a:rPr>
              <a:t>tab</a:t>
            </a:r>
            <a:r>
              <a:rPr lang="en-US" sz="2800" b="1" dirty="0"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ea typeface="Georgia" charset="0"/>
                <a:cs typeface="Georgia" charset="0"/>
              </a:rPr>
              <a:t>foreign</a:t>
            </a:r>
            <a:r>
              <a:rPr lang="en-US" sz="2800" b="1" dirty="0">
                <a:ea typeface="Georgia" charset="0"/>
                <a:cs typeface="Georgia" charset="0"/>
              </a:rPr>
              <a:t>, </a:t>
            </a:r>
            <a:r>
              <a:rPr lang="en-US" sz="2800" b="1" u="sng" dirty="0">
                <a:solidFill>
                  <a:srgbClr val="0070C0"/>
                </a:solidFill>
                <a:ea typeface="Georgia" charset="0"/>
                <a:cs typeface="Georgia" charset="0"/>
              </a:rPr>
              <a:t>sum</a:t>
            </a:r>
            <a:r>
              <a:rPr lang="en-US" sz="2800" b="1" dirty="0">
                <a:solidFill>
                  <a:srgbClr val="0070C0"/>
                </a:solidFill>
                <a:ea typeface="Georgia" charset="0"/>
                <a:cs typeface="Georgia" charset="0"/>
              </a:rPr>
              <a:t>marize</a:t>
            </a:r>
            <a:r>
              <a:rPr lang="en-US" sz="2800" b="1" dirty="0"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ea typeface="Georgia" charset="0"/>
                <a:cs typeface="Georgia" charset="0"/>
              </a:rPr>
              <a:t>(mpg)</a:t>
            </a:r>
          </a:p>
          <a:p>
            <a:r>
              <a:rPr lang="en-US" sz="2800" dirty="0">
                <a:ea typeface="Georgia" charset="0"/>
                <a:cs typeface="Georgia" charset="0"/>
              </a:rPr>
              <a:t>We can also create two-way tables to display either frequency or </a:t>
            </a:r>
            <a:r>
              <a:rPr lang="en-US" sz="2800" dirty="0" smtClean="0">
                <a:ea typeface="Georgia" charset="0"/>
                <a:cs typeface="Georgia" charset="0"/>
              </a:rPr>
              <a:t>percentages, as well as calculate row or column sums</a:t>
            </a:r>
            <a:endParaRPr lang="en-US" sz="2800" dirty="0">
              <a:ea typeface="Georgia" charset="0"/>
              <a:cs typeface="Georgia" charset="0"/>
            </a:endParaRPr>
          </a:p>
          <a:p>
            <a:pPr lvl="1"/>
            <a:r>
              <a:rPr lang="en-US" sz="2800" dirty="0">
                <a:ea typeface="Georgia" charset="0"/>
                <a:cs typeface="Georgia" charset="0"/>
              </a:rPr>
              <a:t>Ex.:</a:t>
            </a:r>
            <a:r>
              <a:rPr lang="en-US" sz="2800" dirty="0">
                <a:solidFill>
                  <a:srgbClr val="0070C0"/>
                </a:solidFill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0070C0"/>
                </a:solidFill>
                <a:ea typeface="Georgia" charset="0"/>
                <a:cs typeface="Georgia" charset="0"/>
              </a:rPr>
              <a:t>tab</a:t>
            </a:r>
            <a:r>
              <a:rPr lang="en-US" sz="2800" b="1" dirty="0"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ea typeface="Georgia" charset="0"/>
                <a:cs typeface="Georgia" charset="0"/>
              </a:rPr>
              <a:t>mpg </a:t>
            </a:r>
            <a:r>
              <a:rPr lang="en-US" sz="2800" b="1" dirty="0" smtClean="0">
                <a:solidFill>
                  <a:srgbClr val="C00000"/>
                </a:solidFill>
                <a:ea typeface="Georgia" charset="0"/>
                <a:cs typeface="Georgia" charset="0"/>
              </a:rPr>
              <a:t>foreign</a:t>
            </a:r>
          </a:p>
          <a:p>
            <a:pPr lvl="1"/>
            <a:r>
              <a:rPr lang="en-US" sz="2800" dirty="0">
                <a:ea typeface="Georgia" charset="0"/>
                <a:cs typeface="Georgia" charset="0"/>
              </a:rPr>
              <a:t>Ex.:</a:t>
            </a:r>
            <a:r>
              <a:rPr lang="en-US" sz="2800" dirty="0">
                <a:solidFill>
                  <a:srgbClr val="0070C0"/>
                </a:solidFill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0070C0"/>
                </a:solidFill>
                <a:ea typeface="Georgia" charset="0"/>
                <a:cs typeface="Georgia" charset="0"/>
              </a:rPr>
              <a:t>tab</a:t>
            </a:r>
            <a:r>
              <a:rPr lang="en-US" sz="2800" b="1" dirty="0"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ea typeface="Georgia" charset="0"/>
                <a:cs typeface="Georgia" charset="0"/>
              </a:rPr>
              <a:t>mpg </a:t>
            </a:r>
            <a:r>
              <a:rPr lang="en-US" sz="2800" b="1" dirty="0" smtClean="0">
                <a:solidFill>
                  <a:srgbClr val="C00000"/>
                </a:solidFill>
                <a:ea typeface="Georgia" charset="0"/>
                <a:cs typeface="Georgia" charset="0"/>
              </a:rPr>
              <a:t>foreign</a:t>
            </a:r>
            <a:r>
              <a:rPr lang="en-US" sz="2800" b="1" dirty="0" smtClean="0">
                <a:ea typeface="Georgia" charset="0"/>
                <a:cs typeface="Georgia" charset="0"/>
              </a:rPr>
              <a:t>, </a:t>
            </a:r>
            <a:r>
              <a:rPr lang="en-US" sz="2800" b="1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row</a:t>
            </a:r>
          </a:p>
          <a:p>
            <a:pPr lvl="1"/>
            <a:r>
              <a:rPr lang="en-US" sz="2800" dirty="0">
                <a:ea typeface="Georgia" charset="0"/>
                <a:cs typeface="Georgia" charset="0"/>
              </a:rPr>
              <a:t>Ex.:</a:t>
            </a:r>
            <a:r>
              <a:rPr lang="en-US" sz="2800" dirty="0">
                <a:solidFill>
                  <a:srgbClr val="0070C0"/>
                </a:solidFill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0070C0"/>
                </a:solidFill>
                <a:ea typeface="Georgia" charset="0"/>
                <a:cs typeface="Georgia" charset="0"/>
              </a:rPr>
              <a:t>tab</a:t>
            </a:r>
            <a:r>
              <a:rPr lang="en-US" sz="2800" b="1" dirty="0"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ea typeface="Georgia" charset="0"/>
                <a:cs typeface="Georgia" charset="0"/>
              </a:rPr>
              <a:t>mpg foreign</a:t>
            </a:r>
            <a:r>
              <a:rPr lang="en-US" sz="2800" b="1" dirty="0">
                <a:ea typeface="Georgia" charset="0"/>
                <a:cs typeface="Georgia" charset="0"/>
              </a:rPr>
              <a:t>, </a:t>
            </a:r>
            <a:r>
              <a:rPr lang="en-US" sz="2800" b="1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column</a:t>
            </a:r>
            <a:endParaRPr lang="en-US" sz="2800" b="1" dirty="0">
              <a:solidFill>
                <a:srgbClr val="00B0F0"/>
              </a:solidFill>
              <a:ea typeface="Georgia" charset="0"/>
              <a:cs typeface="Georgia" charset="0"/>
            </a:endParaRPr>
          </a:p>
          <a:p>
            <a:pPr lvl="1"/>
            <a:endParaRPr lang="en-US" sz="2800" b="1" dirty="0">
              <a:solidFill>
                <a:srgbClr val="00B0F0"/>
              </a:solidFill>
              <a:ea typeface="Georgia" charset="0"/>
              <a:cs typeface="Georgia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Statistics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3644457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8B43071-A7CA-480F-AAE8-F958BCD15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6560"/>
            <a:ext cx="10515600" cy="4560893"/>
          </a:xfrm>
        </p:spPr>
        <p:txBody>
          <a:bodyPr>
            <a:noAutofit/>
          </a:bodyPr>
          <a:lstStyle/>
          <a:p>
            <a:r>
              <a:rPr lang="en-US" sz="2800" b="1" u="sng" dirty="0" err="1" smtClean="0">
                <a:solidFill>
                  <a:srgbClr val="0070C0"/>
                </a:solidFill>
                <a:ea typeface="Georgia" charset="0"/>
                <a:cs typeface="Georgia" charset="0"/>
              </a:rPr>
              <a:t>tabstat</a:t>
            </a:r>
            <a:r>
              <a:rPr lang="en-US" sz="2800" dirty="0" smtClean="0">
                <a:ea typeface="Georgia" charset="0"/>
                <a:cs typeface="Georgia" charset="0"/>
              </a:rPr>
              <a:t> yields tables </a:t>
            </a:r>
            <a:r>
              <a:rPr lang="en-US" sz="2800" dirty="0">
                <a:ea typeface="Georgia" charset="0"/>
                <a:cs typeface="Georgia" charset="0"/>
              </a:rPr>
              <a:t>with </a:t>
            </a:r>
            <a:r>
              <a:rPr lang="en-US" sz="2800" dirty="0" smtClean="0">
                <a:ea typeface="Georgia" charset="0"/>
                <a:cs typeface="Georgia" charset="0"/>
              </a:rPr>
              <a:t>various summary statistics. </a:t>
            </a:r>
          </a:p>
          <a:p>
            <a:pPr lvl="1"/>
            <a:r>
              <a:rPr lang="en-US" sz="2800" b="1" dirty="0" err="1" smtClean="0">
                <a:solidFill>
                  <a:srgbClr val="0070C0"/>
                </a:solidFill>
                <a:ea typeface="Georgia" charset="0"/>
                <a:cs typeface="Georgia" charset="0"/>
              </a:rPr>
              <a:t>tabstat</a:t>
            </a:r>
            <a:r>
              <a:rPr lang="en-US" sz="2800" b="1" dirty="0" smtClean="0">
                <a:solidFill>
                  <a:srgbClr val="0070C0"/>
                </a:solidFill>
                <a:ea typeface="Georgia" charset="0"/>
                <a:cs typeface="Georgia" charset="0"/>
              </a:rPr>
              <a:t> </a:t>
            </a:r>
            <a:r>
              <a:rPr lang="en-US" sz="2800" b="1" dirty="0" smtClean="0">
                <a:solidFill>
                  <a:srgbClr val="C00000"/>
                </a:solidFill>
                <a:ea typeface="Georgia" charset="0"/>
                <a:cs typeface="Georgia" charset="0"/>
              </a:rPr>
              <a:t>[variable]</a:t>
            </a:r>
            <a:r>
              <a:rPr lang="en-US" sz="2800" dirty="0" smtClean="0">
                <a:ea typeface="Georgia" charset="0"/>
                <a:cs typeface="Georgia" charset="0"/>
              </a:rPr>
              <a:t> , </a:t>
            </a:r>
            <a:r>
              <a:rPr lang="en-US" sz="2800" b="1" u="sng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s</a:t>
            </a:r>
            <a:r>
              <a:rPr lang="en-US" sz="2800" b="1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tatistics(</a:t>
            </a:r>
            <a:r>
              <a:rPr lang="en-US" sz="2800" b="1" dirty="0" smtClean="0">
                <a:solidFill>
                  <a:srgbClr val="7030A0"/>
                </a:solidFill>
                <a:ea typeface="Georgia" charset="0"/>
                <a:cs typeface="Georgia" charset="0"/>
              </a:rPr>
              <a:t>stats</a:t>
            </a:r>
            <a:r>
              <a:rPr lang="en-US" sz="2800" b="1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)</a:t>
            </a:r>
            <a:r>
              <a:rPr lang="en-US" sz="2800" dirty="0" smtClean="0">
                <a:ea typeface="Georgia" charset="0"/>
                <a:cs typeface="Georgia" charset="0"/>
              </a:rPr>
              <a:t>   </a:t>
            </a:r>
          </a:p>
          <a:p>
            <a:pPr lvl="1"/>
            <a:r>
              <a:rPr lang="en-US" sz="2800" dirty="0" smtClean="0">
                <a:ea typeface="Georgia" charset="0"/>
                <a:cs typeface="Georgia" charset="0"/>
              </a:rPr>
              <a:t>Ex.: </a:t>
            </a:r>
            <a:r>
              <a:rPr lang="en-US" sz="2800" b="1" dirty="0" err="1" smtClean="0">
                <a:solidFill>
                  <a:srgbClr val="0070C0"/>
                </a:solidFill>
                <a:ea typeface="Georgia" charset="0"/>
                <a:cs typeface="Georgia" charset="0"/>
              </a:rPr>
              <a:t>tabstat</a:t>
            </a:r>
            <a:r>
              <a:rPr lang="en-US" sz="2800" b="1" dirty="0" smtClean="0">
                <a:ea typeface="Georgia" charset="0"/>
                <a:cs typeface="Georgia" charset="0"/>
              </a:rPr>
              <a:t> </a:t>
            </a:r>
            <a:r>
              <a:rPr lang="en-US" sz="2800" b="1" dirty="0" smtClean="0">
                <a:solidFill>
                  <a:srgbClr val="C00000"/>
                </a:solidFill>
                <a:ea typeface="Georgia" charset="0"/>
                <a:cs typeface="Georgia" charset="0"/>
              </a:rPr>
              <a:t>mpg,</a:t>
            </a:r>
            <a:r>
              <a:rPr lang="en-US" sz="2800" b="1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 </a:t>
            </a:r>
            <a:r>
              <a:rPr lang="en-US" sz="2800" b="1" u="sng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s</a:t>
            </a:r>
            <a:r>
              <a:rPr lang="en-US" sz="2800" b="1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tatistics(</a:t>
            </a:r>
            <a:r>
              <a:rPr lang="en-US" sz="2800" b="1" dirty="0" smtClean="0">
                <a:solidFill>
                  <a:srgbClr val="7030A0"/>
                </a:solidFill>
                <a:ea typeface="Georgia" charset="0"/>
                <a:cs typeface="Georgia" charset="0"/>
              </a:rPr>
              <a:t>mean</a:t>
            </a:r>
            <a:r>
              <a:rPr lang="en-US" sz="2800" b="1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)</a:t>
            </a:r>
            <a:r>
              <a:rPr lang="en-US" sz="2800" dirty="0" smtClean="0">
                <a:ea typeface="Georgia" charset="0"/>
                <a:cs typeface="Georgia" charset="0"/>
              </a:rPr>
              <a:t> </a:t>
            </a:r>
            <a:endParaRPr lang="en-US" sz="2800" b="1" dirty="0" smtClean="0">
              <a:solidFill>
                <a:srgbClr val="C00000"/>
              </a:solidFill>
              <a:ea typeface="Georgia" charset="0"/>
              <a:cs typeface="Georgia" charset="0"/>
            </a:endParaRPr>
          </a:p>
          <a:p>
            <a:r>
              <a:rPr lang="en-US" sz="2800" dirty="0" smtClean="0">
                <a:ea typeface="Georgia" charset="0"/>
                <a:cs typeface="Georgia" charset="0"/>
              </a:rPr>
              <a:t>We </a:t>
            </a:r>
            <a:r>
              <a:rPr lang="en-US" sz="2800" dirty="0">
                <a:ea typeface="Georgia" charset="0"/>
                <a:cs typeface="Georgia" charset="0"/>
              </a:rPr>
              <a:t>can also use options to </a:t>
            </a:r>
            <a:r>
              <a:rPr lang="en-US" sz="2800" dirty="0" smtClean="0">
                <a:ea typeface="Georgia" charset="0"/>
                <a:cs typeface="Georgia" charset="0"/>
              </a:rPr>
              <a:t>quickly group by variables:</a:t>
            </a:r>
            <a:endParaRPr lang="en-US" sz="2800" dirty="0">
              <a:ea typeface="Georgia" charset="0"/>
              <a:cs typeface="Georgia" charset="0"/>
            </a:endParaRPr>
          </a:p>
          <a:p>
            <a:pPr lvl="1"/>
            <a:r>
              <a:rPr lang="en-US" sz="2800" b="1" dirty="0" err="1">
                <a:solidFill>
                  <a:srgbClr val="0070C0"/>
                </a:solidFill>
                <a:ea typeface="Georgia" charset="0"/>
                <a:cs typeface="Georgia" charset="0"/>
              </a:rPr>
              <a:t>tabstat</a:t>
            </a:r>
            <a:r>
              <a:rPr lang="en-US" sz="2800" b="1" dirty="0">
                <a:solidFill>
                  <a:srgbClr val="0070C0"/>
                </a:solidFill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ea typeface="Georgia" charset="0"/>
                <a:cs typeface="Georgia" charset="0"/>
              </a:rPr>
              <a:t>[variable]</a:t>
            </a:r>
            <a:r>
              <a:rPr lang="en-US" sz="2800" dirty="0">
                <a:ea typeface="Georgia" charset="0"/>
                <a:cs typeface="Georgia" charset="0"/>
              </a:rPr>
              <a:t> , </a:t>
            </a:r>
            <a:r>
              <a:rPr lang="en-US" sz="2800" b="1" dirty="0">
                <a:solidFill>
                  <a:srgbClr val="00B0F0"/>
                </a:solidFill>
                <a:ea typeface="Georgia" charset="0"/>
                <a:cs typeface="Georgia" charset="0"/>
              </a:rPr>
              <a:t>by(</a:t>
            </a:r>
            <a:r>
              <a:rPr lang="en-US" sz="2800" b="1" dirty="0">
                <a:solidFill>
                  <a:srgbClr val="C00000"/>
                </a:solidFill>
                <a:ea typeface="Georgia" charset="0"/>
                <a:cs typeface="Georgia" charset="0"/>
              </a:rPr>
              <a:t>variable</a:t>
            </a:r>
            <a:r>
              <a:rPr lang="en-US" sz="2800" b="1" dirty="0">
                <a:solidFill>
                  <a:srgbClr val="00B0F0"/>
                </a:solidFill>
                <a:ea typeface="Georgia" charset="0"/>
                <a:cs typeface="Georgia" charset="0"/>
              </a:rPr>
              <a:t>) </a:t>
            </a:r>
            <a:r>
              <a:rPr lang="en-US" sz="2800" b="1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 s(</a:t>
            </a:r>
            <a:r>
              <a:rPr lang="en-US" sz="2800" b="1" dirty="0" smtClean="0">
                <a:solidFill>
                  <a:srgbClr val="7030A0"/>
                </a:solidFill>
                <a:ea typeface="Georgia" charset="0"/>
                <a:cs typeface="Georgia" charset="0"/>
              </a:rPr>
              <a:t>stats</a:t>
            </a:r>
            <a:r>
              <a:rPr lang="en-US" sz="2800" b="1" dirty="0">
                <a:solidFill>
                  <a:srgbClr val="00B0F0"/>
                </a:solidFill>
                <a:ea typeface="Georgia" charset="0"/>
                <a:cs typeface="Georgia" charset="0"/>
              </a:rPr>
              <a:t>)</a:t>
            </a:r>
            <a:r>
              <a:rPr lang="en-US" sz="2800" dirty="0">
                <a:ea typeface="Georgia" charset="0"/>
                <a:cs typeface="Georgia" charset="0"/>
              </a:rPr>
              <a:t>   </a:t>
            </a:r>
          </a:p>
          <a:p>
            <a:pPr lvl="1"/>
            <a:r>
              <a:rPr lang="en-US" sz="2800" dirty="0">
                <a:ea typeface="Georgia" charset="0"/>
                <a:cs typeface="Georgia" charset="0"/>
              </a:rPr>
              <a:t>Ex.: </a:t>
            </a:r>
            <a:r>
              <a:rPr lang="en-US" sz="2800" b="1" dirty="0" err="1">
                <a:solidFill>
                  <a:srgbClr val="0070C0"/>
                </a:solidFill>
                <a:ea typeface="Georgia" charset="0"/>
                <a:cs typeface="Georgia" charset="0"/>
              </a:rPr>
              <a:t>tabstat</a:t>
            </a:r>
            <a:r>
              <a:rPr lang="en-US" sz="2800" b="1" dirty="0">
                <a:ea typeface="Georgia" charset="0"/>
                <a:cs typeface="Georgia" charset="0"/>
              </a:rPr>
              <a:t> </a:t>
            </a:r>
            <a:r>
              <a:rPr lang="en-US" sz="2800" b="1" dirty="0">
                <a:solidFill>
                  <a:srgbClr val="C00000"/>
                </a:solidFill>
                <a:ea typeface="Georgia" charset="0"/>
                <a:cs typeface="Georgia" charset="0"/>
              </a:rPr>
              <a:t>mpg, </a:t>
            </a:r>
            <a:r>
              <a:rPr lang="en-US" sz="2800" b="1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by(</a:t>
            </a:r>
            <a:r>
              <a:rPr lang="en-US" sz="2800" b="1" dirty="0" smtClean="0">
                <a:solidFill>
                  <a:srgbClr val="C00000"/>
                </a:solidFill>
                <a:ea typeface="Georgia" charset="0"/>
                <a:cs typeface="Georgia" charset="0"/>
              </a:rPr>
              <a:t>weight</a:t>
            </a:r>
            <a:r>
              <a:rPr lang="en-US" sz="2800" b="1" dirty="0" smtClean="0">
                <a:solidFill>
                  <a:srgbClr val="00B0F0"/>
                </a:solidFill>
                <a:ea typeface="Georgia" charset="0"/>
                <a:cs typeface="Georgia" charset="0"/>
              </a:rPr>
              <a:t>)  s(</a:t>
            </a:r>
            <a:r>
              <a:rPr lang="en-US" sz="2800" b="1" dirty="0" smtClean="0">
                <a:solidFill>
                  <a:srgbClr val="7030A0"/>
                </a:solidFill>
                <a:ea typeface="Georgia" charset="0"/>
                <a:cs typeface="Georgia" charset="0"/>
              </a:rPr>
              <a:t>mean</a:t>
            </a:r>
            <a:r>
              <a:rPr lang="en-US" sz="2800" b="1" dirty="0">
                <a:solidFill>
                  <a:srgbClr val="7030A0"/>
                </a:solidFill>
                <a:ea typeface="Georgia" charset="0"/>
                <a:cs typeface="Georgia" charset="0"/>
              </a:rPr>
              <a:t>, p50, </a:t>
            </a:r>
            <a:r>
              <a:rPr lang="en-US" sz="2800" b="1" dirty="0" err="1">
                <a:solidFill>
                  <a:srgbClr val="7030A0"/>
                </a:solidFill>
                <a:ea typeface="Georgia" charset="0"/>
                <a:cs typeface="Georgia" charset="0"/>
              </a:rPr>
              <a:t>var</a:t>
            </a:r>
            <a:r>
              <a:rPr lang="en-US" sz="2800" b="1" dirty="0">
                <a:solidFill>
                  <a:srgbClr val="7030A0"/>
                </a:solidFill>
                <a:ea typeface="Georgia" charset="0"/>
                <a:cs typeface="Georgia" charset="0"/>
              </a:rPr>
              <a:t>, </a:t>
            </a:r>
            <a:r>
              <a:rPr lang="en-US" sz="2800" b="1" dirty="0" err="1">
                <a:solidFill>
                  <a:srgbClr val="7030A0"/>
                </a:solidFill>
                <a:ea typeface="Georgia" charset="0"/>
                <a:cs typeface="Georgia" charset="0"/>
              </a:rPr>
              <a:t>sd</a:t>
            </a:r>
            <a:r>
              <a:rPr lang="en-US" sz="2800" b="1" dirty="0">
                <a:solidFill>
                  <a:srgbClr val="00B0F0"/>
                </a:solidFill>
                <a:ea typeface="Georgia" charset="0"/>
                <a:cs typeface="Georgia" charset="0"/>
              </a:rPr>
              <a:t>)</a:t>
            </a:r>
            <a:r>
              <a:rPr lang="en-US" sz="2800" dirty="0">
                <a:ea typeface="Georgia" charset="0"/>
                <a:cs typeface="Georgia" charset="0"/>
              </a:rPr>
              <a:t> </a:t>
            </a:r>
            <a:endParaRPr lang="en-US" sz="2800" b="1" dirty="0">
              <a:solidFill>
                <a:srgbClr val="C00000"/>
              </a:solidFill>
              <a:ea typeface="Georgia" charset="0"/>
              <a:cs typeface="Georgia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18FE5A6-C663-43EB-9378-14D3F886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Statistics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206CF7-228B-48E0-88D5-256F11E854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4FC780B2-4B1B-43B1-9EF0-785E988520F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255493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4B2FE422-5F6C-401E-8CC7-ACB7222FB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Color scheme</a:t>
            </a:r>
          </a:p>
          <a:p>
            <a:pPr lvl="1"/>
            <a:r>
              <a:rPr lang="en-US" dirty="0"/>
              <a:t>Commands will be in </a:t>
            </a:r>
            <a:r>
              <a:rPr lang="en-US" b="1" dirty="0">
                <a:solidFill>
                  <a:srgbClr val="0070C0"/>
                </a:solidFill>
              </a:rPr>
              <a:t>BLUE</a:t>
            </a:r>
          </a:p>
          <a:p>
            <a:pPr lvl="1"/>
            <a:r>
              <a:rPr lang="en-US" dirty="0"/>
              <a:t>Variables in </a:t>
            </a:r>
            <a:r>
              <a:rPr lang="en-US" b="1" dirty="0">
                <a:solidFill>
                  <a:srgbClr val="C00000"/>
                </a:solidFill>
              </a:rPr>
              <a:t>RED</a:t>
            </a:r>
          </a:p>
          <a:p>
            <a:pPr lvl="1"/>
            <a:r>
              <a:rPr lang="en-US" dirty="0"/>
              <a:t>Details in </a:t>
            </a:r>
            <a:r>
              <a:rPr lang="en-US" b="1" dirty="0">
                <a:solidFill>
                  <a:srgbClr val="00B0F0"/>
                </a:solidFill>
              </a:rPr>
              <a:t>LIGHT BLUE</a:t>
            </a:r>
          </a:p>
          <a:p>
            <a:pPr lvl="1"/>
            <a:r>
              <a:rPr lang="en-US" dirty="0"/>
              <a:t>Anything else in </a:t>
            </a:r>
            <a:r>
              <a:rPr lang="en-US" b="1" dirty="0">
                <a:solidFill>
                  <a:srgbClr val="7030A0"/>
                </a:solidFill>
              </a:rPr>
              <a:t>PURPLE </a:t>
            </a:r>
            <a:r>
              <a:rPr lang="en-US" dirty="0"/>
              <a:t>(for now)</a:t>
            </a:r>
          </a:p>
          <a:p>
            <a:r>
              <a:rPr lang="en-US" dirty="0"/>
              <a:t>Abbreviations</a:t>
            </a:r>
          </a:p>
          <a:p>
            <a:pPr lvl="1"/>
            <a:r>
              <a:rPr lang="en-US" dirty="0"/>
              <a:t>Stata commands have short-hand</a:t>
            </a:r>
          </a:p>
          <a:p>
            <a:pPr lvl="1"/>
            <a:r>
              <a:rPr lang="en-US" dirty="0"/>
              <a:t>Underlined on slides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D2F2C74B-6F13-40EA-A569-A62D5739B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slide syntax…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99731B0F-EB62-40C7-AADB-8699B19DB68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Look at Stata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C36D3F4A-7C80-45ED-B3A9-8908AE10304D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</p:spTree>
    <p:extLst>
      <p:ext uri="{BB962C8B-B14F-4D97-AF65-F5344CB8AC3E}">
        <p14:creationId xmlns:p14="http://schemas.microsoft.com/office/powerpoint/2010/main" val="1739584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3DF4F588-6C79-4E67-ACE7-CD8F84ECA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take this course?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C60AE8BC-BFBB-431B-8C85-1545CC643E16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858C93D1-7B65-4110-AC00-556F6CE3EF8B}"/>
              </a:ext>
            </a:extLst>
          </p:cNvPr>
          <p:cNvCxnSpPr/>
          <p:nvPr/>
        </p:nvCxnSpPr>
        <p:spPr>
          <a:xfrm>
            <a:off x="831850" y="4562475"/>
            <a:ext cx="1007678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76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4F2814-7FE4-4AFB-B312-90944B176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 and cons</a:t>
            </a:r>
          </a:p>
          <a:p>
            <a:r>
              <a:rPr lang="en-US" dirty="0"/>
              <a:t>Primarily: Ease of use vs flexibility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5EC8C3-0CC1-4D21-AD14-E020911A7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Stata vs other programs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FA36B444-574B-4E1F-8B73-2C1EAB4ACA2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63A23326-B169-4282-A7A7-E6658AEDAB0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Questions</a:t>
            </a:r>
          </a:p>
        </p:txBody>
      </p:sp>
      <p:pic>
        <p:nvPicPr>
          <p:cNvPr id="6147" name="Picture 3" descr="C:\Users\Aaron\Desktop\Intro to Data Science\Guide Assets\Python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8694" y="3369759"/>
            <a:ext cx="2783305" cy="2783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Aaron\Desktop\Intro to Data Science\Guide Assets\R_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4156" y="3680073"/>
            <a:ext cx="2790548" cy="216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s://pbs.twimg.com/profile_images/878241801571753984/t0cvDa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158" y="3486062"/>
            <a:ext cx="2550696" cy="2550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Image result for excel log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426" y="3576603"/>
            <a:ext cx="2413582" cy="236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7169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hlinkClick r:id="rId3"/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24" t="21711" r="35270" b="9869"/>
          <a:stretch/>
        </p:blipFill>
        <p:spPr bwMode="auto">
          <a:xfrm>
            <a:off x="0" y="121528"/>
            <a:ext cx="5149516" cy="6736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>
            <a:hlinkClick r:id="rId5"/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9" t="25987" r="20844" b="6249"/>
          <a:stretch/>
        </p:blipFill>
        <p:spPr bwMode="auto">
          <a:xfrm>
            <a:off x="5149516" y="121529"/>
            <a:ext cx="7042483" cy="6736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333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hlinkClick r:id="rId3"/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03" t="23191" r="16402" b="8059"/>
          <a:stretch/>
        </p:blipFill>
        <p:spPr bwMode="auto">
          <a:xfrm>
            <a:off x="192505" y="0"/>
            <a:ext cx="11790947" cy="6864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132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5EC8C3-0CC1-4D21-AD14-E020911A7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Quant assignments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FA36B444-574B-4E1F-8B73-2C1EAB4ACA2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take this course?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63A23326-B169-4282-A7A7-E6658AEDAB0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Questions</a:t>
            </a:r>
          </a:p>
        </p:txBody>
      </p:sp>
      <p:pic>
        <p:nvPicPr>
          <p:cNvPr id="1026" name="Picture 2" descr="Image result for homework meme">
            <a:extLst>
              <a:ext uri="{FF2B5EF4-FFF2-40B4-BE49-F238E27FC236}">
                <a16:creationId xmlns="" xmlns:a16="http://schemas.microsoft.com/office/drawing/2014/main" id="{3DAB0DF1-0A1A-4015-893C-3B8872F97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697" y="1493967"/>
            <a:ext cx="5996739" cy="4497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09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F8B0EC-D8B3-42F0-9108-93E0D2BEB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33" y="2882816"/>
            <a:ext cx="9048332" cy="1092368"/>
          </a:xfrm>
        </p:spPr>
        <p:txBody>
          <a:bodyPr>
            <a:noAutofit/>
          </a:bodyPr>
          <a:lstStyle/>
          <a:p>
            <a:pPr algn="ctr"/>
            <a:r>
              <a:rPr lang="en-US" sz="8000" dirty="0"/>
              <a:t>Auditing?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9EC014E9-8343-4EBB-999C-3FAA8BC7B5D9}"/>
              </a:ext>
            </a:extLst>
          </p:cNvPr>
          <p:cNvSpPr/>
          <p:nvPr/>
        </p:nvSpPr>
        <p:spPr>
          <a:xfrm>
            <a:off x="2879206" y="4291898"/>
            <a:ext cx="67519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Email me: aaron_scherf@berkeley.edu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752755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B9CDEDD7-3643-47C1-8171-1635DDF54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Instructor: </a:t>
            </a:r>
            <a:r>
              <a:rPr lang="en-US" dirty="0" smtClean="0"/>
              <a:t>Aaron Scherf, MDP Candidate 2020</a:t>
            </a:r>
            <a:endParaRPr lang="en-US" dirty="0"/>
          </a:p>
          <a:p>
            <a:r>
              <a:rPr lang="en-US" dirty="0"/>
              <a:t>Email: </a:t>
            </a:r>
            <a:r>
              <a:rPr lang="en-US" dirty="0" smtClean="0"/>
              <a:t>aaron_scherf@berkeley.edu</a:t>
            </a:r>
            <a:endParaRPr lang="en-US" dirty="0"/>
          </a:p>
          <a:p>
            <a:r>
              <a:rPr lang="en-US" dirty="0"/>
              <a:t>Office hours: </a:t>
            </a:r>
            <a:r>
              <a:rPr lang="en-US" dirty="0" smtClean="0"/>
              <a:t>9am – 10am in GSPP Computer </a:t>
            </a:r>
            <a:r>
              <a:rPr lang="en-US" dirty="0" smtClean="0"/>
              <a:t>Lab</a:t>
            </a:r>
          </a:p>
          <a:p>
            <a:r>
              <a:rPr lang="en-US" dirty="0" smtClean="0"/>
              <a:t>Preferred Pronouns: He, him / They, them</a:t>
            </a:r>
          </a:p>
          <a:p>
            <a:r>
              <a:rPr lang="en-US" dirty="0" smtClean="0"/>
              <a:t>Research Areas: </a:t>
            </a:r>
          </a:p>
          <a:p>
            <a:pPr lvl="1"/>
            <a:r>
              <a:rPr lang="en-US" dirty="0" smtClean="0"/>
              <a:t>Affordable housing and urban land use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icrofinance and financial access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ntegration of asylum seekers and asylum policy</a:t>
            </a:r>
          </a:p>
          <a:p>
            <a:pPr lvl="1"/>
            <a:r>
              <a:rPr lang="en-US" smtClean="0"/>
              <a:t>Applied </a:t>
            </a:r>
            <a:r>
              <a:rPr lang="en-US" smtClean="0"/>
              <a:t>data </a:t>
            </a:r>
            <a:r>
              <a:rPr lang="en-US" dirty="0" smtClean="0"/>
              <a:t>science methods and transparent research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4E1A98-E5F1-4823-9E23-BA6CCF000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6AC88EF5-2F42-49C4-9931-7D6345CC859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79856A53-072A-479C-9133-976406124436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Course Logistics</a:t>
            </a:r>
          </a:p>
        </p:txBody>
      </p:sp>
    </p:spTree>
    <p:extLst>
      <p:ext uri="{BB962C8B-B14F-4D97-AF65-F5344CB8AC3E}">
        <p14:creationId xmlns:p14="http://schemas.microsoft.com/office/powerpoint/2010/main" val="1438241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F8B0EC-D8B3-42F0-9108-93E0D2BEB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34" y="2882816"/>
            <a:ext cx="9048332" cy="1092368"/>
          </a:xfrm>
        </p:spPr>
        <p:txBody>
          <a:bodyPr>
            <a:noAutofit/>
          </a:bodyPr>
          <a:lstStyle/>
          <a:p>
            <a:pPr algn="ctr"/>
            <a:r>
              <a:rPr lang="en-US" sz="8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41012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F8B0EC-D8B3-42F0-9108-93E0D2BEB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34" y="1939159"/>
            <a:ext cx="9048332" cy="3263462"/>
          </a:xfrm>
        </p:spPr>
        <p:txBody>
          <a:bodyPr>
            <a:noAutofit/>
          </a:bodyPr>
          <a:lstStyle/>
          <a:p>
            <a:pPr algn="ctr"/>
            <a:r>
              <a:rPr lang="en-US" sz="8000" dirty="0" smtClean="0"/>
              <a:t>Next Seminar:</a:t>
            </a:r>
            <a:br>
              <a:rPr lang="en-US" sz="8000" dirty="0" smtClean="0"/>
            </a:br>
            <a:r>
              <a:rPr lang="en-US" sz="8000" dirty="0" smtClean="0"/>
              <a:t>Data Management 1</a:t>
            </a:r>
            <a:br>
              <a:rPr lang="en-US" sz="8000" dirty="0" smtClean="0"/>
            </a:br>
            <a:r>
              <a:rPr lang="en-US" sz="8000" dirty="0" smtClean="0"/>
              <a:t>1/30/19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411390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10" y="443404"/>
            <a:ext cx="10594428" cy="595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2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00319" y="2443655"/>
            <a:ext cx="10515600" cy="1614323"/>
          </a:xfrm>
        </p:spPr>
        <p:txBody>
          <a:bodyPr/>
          <a:lstStyle/>
          <a:p>
            <a:pPr algn="ctr"/>
            <a:r>
              <a:rPr lang="en-US" sz="8800" dirty="0" smtClean="0"/>
              <a:t>Name</a:t>
            </a:r>
            <a:endParaRPr lang="en-US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117146" y="5008179"/>
            <a:ext cx="5589972" cy="1614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dirty="0" smtClean="0"/>
              <a:t>Auditing?</a:t>
            </a:r>
            <a:endParaRPr lang="en-US" dirty="0"/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6779171" y="5008179"/>
            <a:ext cx="5265683" cy="16143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dirty="0" smtClean="0"/>
              <a:t>Self-Rated </a:t>
            </a:r>
            <a:r>
              <a:rPr lang="en-US" sz="8800" dirty="0" err="1" smtClean="0"/>
              <a:t>Stata</a:t>
            </a:r>
            <a:r>
              <a:rPr lang="en-US" sz="8800" dirty="0" smtClean="0"/>
              <a:t> Skill (1-5)</a:t>
            </a:r>
            <a:endParaRPr lang="en-US" dirty="0"/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117147" y="36786"/>
            <a:ext cx="3808467" cy="1614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smtClean="0"/>
              <a:t>Email</a:t>
            </a:r>
            <a:endParaRPr lang="en-US" sz="5400" dirty="0"/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7490153" y="36785"/>
            <a:ext cx="4554701" cy="1614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dirty="0" smtClean="0"/>
              <a:t>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6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3DF4F588-6C79-4E67-ACE7-CD8F84ECA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 little bit about myself…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C60AE8BC-BFBB-431B-8C85-1545CC643E16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270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aron\Desktop\18033583_10212961160492342_8841870681816773527_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Aaron\Desktop\18447519_10213222607988366_8378084381310733506_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876" y="677917"/>
            <a:ext cx="9270124" cy="6180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2755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C:\Users\Aaron\Desktop\20246307_10213934229658463_8881993643655310671_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752" y="331076"/>
            <a:ext cx="6504248" cy="6497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Aaron\Desktop\20155873_10213898903815339_5354067947364411123_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498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aron\Desktop\15822612_10211863231484803_5477259544847759714_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"/>
            <a:ext cx="6858000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aron\Desktop\30412000_10216205398476264_383222983881129984_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5" y="3"/>
            <a:ext cx="6857996" cy="6857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7045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aron\Desktop\46488394_10217899853196573_4350674714046234624_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992" y="0"/>
            <a:ext cx="10310649" cy="6873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705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3325</TotalTime>
  <Words>1327</Words>
  <Application>Microsoft Office PowerPoint</Application>
  <PresentationFormat>Custom</PresentationFormat>
  <Paragraphs>319</Paragraphs>
  <Slides>43</Slides>
  <Notes>39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Office Theme</vt:lpstr>
      <vt:lpstr>PP 297 – Stata for Policy Analysts</vt:lpstr>
      <vt:lpstr>Welcome Back Ice Breaker!</vt:lpstr>
      <vt:lpstr>Today’s Roadmap</vt:lpstr>
      <vt:lpstr>Introductions</vt:lpstr>
      <vt:lpstr>A little bit about myself…</vt:lpstr>
      <vt:lpstr>PowerPoint Presentation</vt:lpstr>
      <vt:lpstr>PowerPoint Presentation</vt:lpstr>
      <vt:lpstr>PowerPoint Presentation</vt:lpstr>
      <vt:lpstr>PowerPoint Presentation</vt:lpstr>
      <vt:lpstr>Course Logistics</vt:lpstr>
      <vt:lpstr>Course Workload</vt:lpstr>
      <vt:lpstr>Grades</vt:lpstr>
      <vt:lpstr>Correspondence</vt:lpstr>
      <vt:lpstr>Textbooks/Resources</vt:lpstr>
      <vt:lpstr>Technology Requirements</vt:lpstr>
      <vt:lpstr>Purchasing Stata</vt:lpstr>
      <vt:lpstr>Outline of course material</vt:lpstr>
      <vt:lpstr>First Look at Stata</vt:lpstr>
      <vt:lpstr>What is Stata?</vt:lpstr>
      <vt:lpstr>PowerPoint Presentation</vt:lpstr>
      <vt:lpstr>What is Stata?</vt:lpstr>
      <vt:lpstr>Stata Interface</vt:lpstr>
      <vt:lpstr>Stata Interface</vt:lpstr>
      <vt:lpstr>Stata Help Commands</vt:lpstr>
      <vt:lpstr>Entering Data</vt:lpstr>
      <vt:lpstr>PowerPoint Presentation</vt:lpstr>
      <vt:lpstr>Entering Data</vt:lpstr>
      <vt:lpstr>Entering Data</vt:lpstr>
      <vt:lpstr>Entering Data</vt:lpstr>
      <vt:lpstr>Descriptive Statistics</vt:lpstr>
      <vt:lpstr>Descriptive Statistics</vt:lpstr>
      <vt:lpstr>Descriptive Statistics</vt:lpstr>
      <vt:lpstr>A note on slide syntax…</vt:lpstr>
      <vt:lpstr>Why take this course?</vt:lpstr>
      <vt:lpstr>Stata vs other programs</vt:lpstr>
      <vt:lpstr>PowerPoint Presentation</vt:lpstr>
      <vt:lpstr>PowerPoint Presentation</vt:lpstr>
      <vt:lpstr>Quant assignments</vt:lpstr>
      <vt:lpstr>Auditing?</vt:lpstr>
      <vt:lpstr>Questions?</vt:lpstr>
      <vt:lpstr>Next Seminar: Data Management 1 1/30/19</vt:lpstr>
      <vt:lpstr>PowerPoint Presentation</vt:lpstr>
      <vt:lpstr>Name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</dc:creator>
  <cp:lastModifiedBy>Aaron Scherf</cp:lastModifiedBy>
  <cp:revision>155</cp:revision>
  <dcterms:created xsi:type="dcterms:W3CDTF">2018-01-15T03:23:25Z</dcterms:created>
  <dcterms:modified xsi:type="dcterms:W3CDTF">2019-01-23T16:42:00Z</dcterms:modified>
</cp:coreProperties>
</file>

<file path=docProps/thumbnail.jpeg>
</file>